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60" r:id="rId1"/>
  </p:sldMasterIdLst>
  <p:notesMasterIdLst>
    <p:notesMasterId r:id="rId38"/>
  </p:notesMasterIdLst>
  <p:sldIdLst>
    <p:sldId id="332" r:id="rId2"/>
    <p:sldId id="351" r:id="rId3"/>
    <p:sldId id="259" r:id="rId4"/>
    <p:sldId id="260" r:id="rId5"/>
    <p:sldId id="261" r:id="rId6"/>
    <p:sldId id="353" r:id="rId7"/>
    <p:sldId id="258" r:id="rId8"/>
    <p:sldId id="262" r:id="rId9"/>
    <p:sldId id="298" r:id="rId10"/>
    <p:sldId id="263" r:id="rId11"/>
    <p:sldId id="297" r:id="rId12"/>
    <p:sldId id="330" r:id="rId13"/>
    <p:sldId id="331" r:id="rId14"/>
    <p:sldId id="302" r:id="rId15"/>
    <p:sldId id="333" r:id="rId16"/>
    <p:sldId id="334" r:id="rId17"/>
    <p:sldId id="306" r:id="rId18"/>
    <p:sldId id="335" r:id="rId19"/>
    <p:sldId id="337" r:id="rId20"/>
    <p:sldId id="338" r:id="rId21"/>
    <p:sldId id="339" r:id="rId22"/>
    <p:sldId id="311" r:id="rId23"/>
    <p:sldId id="340" r:id="rId24"/>
    <p:sldId id="341" r:id="rId25"/>
    <p:sldId id="315" r:id="rId26"/>
    <p:sldId id="342" r:id="rId27"/>
    <p:sldId id="343" r:id="rId28"/>
    <p:sldId id="344" r:id="rId29"/>
    <p:sldId id="345" r:id="rId30"/>
    <p:sldId id="346" r:id="rId31"/>
    <p:sldId id="322" r:id="rId32"/>
    <p:sldId id="347" r:id="rId33"/>
    <p:sldId id="348" r:id="rId34"/>
    <p:sldId id="349" r:id="rId35"/>
    <p:sldId id="350" r:id="rId36"/>
    <p:sldId id="327" r:id="rId3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varScale="1">
        <p:scale>
          <a:sx n="126" d="100"/>
          <a:sy n="126" d="100"/>
        </p:scale>
        <p:origin x="-1952" y="-11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notesMaster" Target="notesMasters/notesMaster1.xml"/><Relationship Id="rId39" Type="http://schemas.openxmlformats.org/officeDocument/2006/relationships/printerSettings" Target="printerSettings/printerSettings1.bin"/><Relationship Id="rId40" Type="http://schemas.openxmlformats.org/officeDocument/2006/relationships/presProps" Target="presProps.xml"/><Relationship Id="rId41" Type="http://schemas.openxmlformats.org/officeDocument/2006/relationships/viewProps" Target="viewProps.xml"/><Relationship Id="rId42" Type="http://schemas.openxmlformats.org/officeDocument/2006/relationships/theme" Target="theme/theme1.xml"/><Relationship Id="rId43"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9B71245-A9C6-CE41-AEAD-168A8AA396FB}" type="datetimeFigureOut">
              <a:rPr lang="en-US" smtClean="0"/>
              <a:t>3/4/11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40E2418-650B-4841-BB37-E4A946AE1E14}" type="slidenum">
              <a:rPr lang="en-US" smtClean="0"/>
              <a:t>‹#›</a:t>
            </a:fld>
            <a:endParaRPr lang="en-US"/>
          </a:p>
        </p:txBody>
      </p:sp>
    </p:spTree>
    <p:extLst>
      <p:ext uri="{BB962C8B-B14F-4D97-AF65-F5344CB8AC3E}">
        <p14:creationId xmlns:p14="http://schemas.microsoft.com/office/powerpoint/2010/main" val="1103769806"/>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Try</a:t>
            </a:r>
            <a:r>
              <a:rPr lang="en-US" baseline="0" dirty="0" smtClean="0"/>
              <a:t> to change one little thing and it all comes crashing down</a:t>
            </a:r>
          </a:p>
          <a:p>
            <a:r>
              <a:rPr lang="en-US" baseline="0" dirty="0" smtClean="0"/>
              <a:t>Should not be this way</a:t>
            </a:r>
          </a:p>
          <a:p>
            <a:r>
              <a:rPr lang="en-US" baseline="0" dirty="0" smtClean="0"/>
              <a:t>Many causes – most of which, in OO systems, boil to down to coupling</a:t>
            </a:r>
          </a:p>
          <a:p>
            <a:r>
              <a:rPr lang="en-US" baseline="0" dirty="0" smtClean="0"/>
              <a:t>What is coupling?</a:t>
            </a:r>
          </a:p>
        </p:txBody>
      </p:sp>
      <p:sp>
        <p:nvSpPr>
          <p:cNvPr id="4" name="Slide Number Placeholder 3"/>
          <p:cNvSpPr>
            <a:spLocks noGrp="1"/>
          </p:cNvSpPr>
          <p:nvPr>
            <p:ph type="sldNum" sz="quarter" idx="10"/>
          </p:nvPr>
        </p:nvSpPr>
        <p:spPr/>
        <p:txBody>
          <a:bodyPr/>
          <a:lstStyle/>
          <a:p>
            <a:fld id="{F40E2418-650B-4841-BB37-E4A946AE1E14}" type="slidenum">
              <a:rPr lang="en-US" smtClean="0"/>
              <a:t>1</a:t>
            </a:fld>
            <a:endParaRPr lang="en-US"/>
          </a:p>
        </p:txBody>
      </p:sp>
    </p:spTree>
    <p:extLst>
      <p:ext uri="{BB962C8B-B14F-4D97-AF65-F5344CB8AC3E}">
        <p14:creationId xmlns:p14="http://schemas.microsoft.com/office/powerpoint/2010/main" val="29590101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can be only one</a:t>
            </a:r>
          </a:p>
          <a:p>
            <a:r>
              <a:rPr lang="en-US" dirty="0" smtClean="0"/>
              <a:t>It</a:t>
            </a:r>
            <a:r>
              <a:rPr lang="en-US" baseline="0" dirty="0" smtClean="0"/>
              <a:t>s </a:t>
            </a:r>
            <a:r>
              <a:rPr lang="en-US" dirty="0" smtClean="0"/>
              <a:t>one reason to _change_</a:t>
            </a:r>
            <a:r>
              <a:rPr lang="en-US" baseline="0" dirty="0" smtClean="0"/>
              <a:t> not one reason to exist.</a:t>
            </a:r>
          </a:p>
          <a:p>
            <a:r>
              <a:rPr lang="en-US" baseline="0" dirty="0" smtClean="0"/>
              <a:t>What does that mean? Why is that perspective important?</a:t>
            </a:r>
          </a:p>
          <a:p>
            <a:r>
              <a:rPr lang="en-US" baseline="0" dirty="0" smtClean="0"/>
              <a:t>The context of change, not the most finite technical slicing</a:t>
            </a:r>
            <a:endParaRPr lang="en-US" dirty="0"/>
          </a:p>
        </p:txBody>
      </p:sp>
      <p:sp>
        <p:nvSpPr>
          <p:cNvPr id="4" name="Slide Number Placeholder 3"/>
          <p:cNvSpPr>
            <a:spLocks noGrp="1"/>
          </p:cNvSpPr>
          <p:nvPr>
            <p:ph type="sldNum" sz="quarter" idx="10"/>
          </p:nvPr>
        </p:nvSpPr>
        <p:spPr/>
        <p:txBody>
          <a:bodyPr/>
          <a:lstStyle/>
          <a:p>
            <a:fld id="{F40E2418-650B-4841-BB37-E4A946AE1E14}" type="slidenum">
              <a:rPr lang="en-US" smtClean="0"/>
              <a:t>10</a:t>
            </a:fld>
            <a:endParaRPr lang="en-US"/>
          </a:p>
        </p:txBody>
      </p:sp>
    </p:spTree>
    <p:extLst>
      <p:ext uri="{BB962C8B-B14F-4D97-AF65-F5344CB8AC3E}">
        <p14:creationId xmlns:p14="http://schemas.microsoft.com/office/powerpoint/2010/main" val="28939433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Just because</a:t>
            </a:r>
            <a:r>
              <a:rPr lang="en-US" baseline="0" dirty="0" smtClean="0"/>
              <a:t> you can…</a:t>
            </a:r>
          </a:p>
          <a:p>
            <a:r>
              <a:rPr lang="en-US" baseline="0" dirty="0" smtClean="0"/>
              <a:t>Got classes and cohesion</a:t>
            </a:r>
          </a:p>
          <a:p>
            <a:r>
              <a:rPr lang="en-US" baseline="0" dirty="0" smtClean="0"/>
              <a:t>John </a:t>
            </a:r>
            <a:r>
              <a:rPr lang="en-US" baseline="0" dirty="0" err="1" smtClean="0"/>
              <a:t>tegue’s</a:t>
            </a:r>
            <a:r>
              <a:rPr lang="en-US" baseline="0" dirty="0" smtClean="0"/>
              <a:t> </a:t>
            </a:r>
            <a:r>
              <a:rPr lang="en-US" baseline="0" dirty="0" err="1" smtClean="0"/>
              <a:t>christmas</a:t>
            </a:r>
            <a:r>
              <a:rPr lang="en-US" baseline="0" dirty="0" smtClean="0"/>
              <a:t>-tree class. You just keep hanging things off of it</a:t>
            </a:r>
          </a:p>
          <a:p>
            <a:r>
              <a:rPr lang="en-US" baseline="0" dirty="0" smtClean="0"/>
              <a:t>No more “utility” or “helper” or “manager” classes</a:t>
            </a:r>
            <a:endParaRPr lang="en-US" dirty="0"/>
          </a:p>
        </p:txBody>
      </p:sp>
      <p:sp>
        <p:nvSpPr>
          <p:cNvPr id="4" name="Slide Number Placeholder 3"/>
          <p:cNvSpPr>
            <a:spLocks noGrp="1"/>
          </p:cNvSpPr>
          <p:nvPr>
            <p:ph type="sldNum" sz="quarter" idx="10"/>
          </p:nvPr>
        </p:nvSpPr>
        <p:spPr/>
        <p:txBody>
          <a:bodyPr/>
          <a:lstStyle/>
          <a:p>
            <a:fld id="{F40E2418-650B-4841-BB37-E4A946AE1E14}" type="slidenum">
              <a:rPr lang="en-US" smtClean="0"/>
              <a:t>11</a:t>
            </a:fld>
            <a:endParaRPr lang="en-US"/>
          </a:p>
        </p:txBody>
      </p:sp>
    </p:spTree>
    <p:extLst>
      <p:ext uri="{BB962C8B-B14F-4D97-AF65-F5344CB8AC3E}">
        <p14:creationId xmlns:p14="http://schemas.microsoft.com/office/powerpoint/2010/main" val="38076434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 many</a:t>
            </a:r>
            <a:r>
              <a:rPr lang="en-US" baseline="0" dirty="0" smtClean="0"/>
              <a:t> responsibilities in the original app design?</a:t>
            </a:r>
            <a:endParaRPr lang="en-US" dirty="0" smtClean="0"/>
          </a:p>
          <a:p>
            <a:r>
              <a:rPr lang="en-US" dirty="0" smtClean="0"/>
              <a:t>New</a:t>
            </a:r>
            <a:r>
              <a:rPr lang="en-US" baseline="0" dirty="0" smtClean="0"/>
              <a:t> requirement: flat file or xml file</a:t>
            </a:r>
          </a:p>
          <a:p>
            <a:r>
              <a:rPr lang="en-US" baseline="0" dirty="0" smtClean="0"/>
              <a:t>Factor email sender out, to introduce single responsibility </a:t>
            </a:r>
          </a:p>
          <a:p>
            <a:r>
              <a:rPr lang="en-US" baseline="0" dirty="0" smtClean="0"/>
              <a:t>Show code</a:t>
            </a:r>
            <a:endParaRPr lang="en-US" dirty="0"/>
          </a:p>
        </p:txBody>
      </p:sp>
      <p:sp>
        <p:nvSpPr>
          <p:cNvPr id="4" name="Slide Number Placeholder 3"/>
          <p:cNvSpPr>
            <a:spLocks noGrp="1"/>
          </p:cNvSpPr>
          <p:nvPr>
            <p:ph type="sldNum" sz="quarter" idx="10"/>
          </p:nvPr>
        </p:nvSpPr>
        <p:spPr/>
        <p:txBody>
          <a:bodyPr/>
          <a:lstStyle/>
          <a:p>
            <a:fld id="{F40E2418-650B-4841-BB37-E4A946AE1E14}" type="slidenum">
              <a:rPr lang="en-US" smtClean="0"/>
              <a:t>12</a:t>
            </a:fld>
            <a:endParaRPr lang="en-US"/>
          </a:p>
        </p:txBody>
      </p:sp>
    </p:spTree>
    <p:extLst>
      <p:ext uri="{BB962C8B-B14F-4D97-AF65-F5344CB8AC3E}">
        <p14:creationId xmlns:p14="http://schemas.microsoft.com/office/powerpoint/2010/main" val="20155306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Factor format reader out to introduce SRP, because multiple formats are needed.</a:t>
            </a:r>
          </a:p>
          <a:p>
            <a:r>
              <a:rPr lang="en-US" dirty="0" smtClean="0"/>
              <a:t>Show code</a:t>
            </a:r>
            <a:endParaRPr lang="en-US" dirty="0"/>
          </a:p>
        </p:txBody>
      </p:sp>
      <p:sp>
        <p:nvSpPr>
          <p:cNvPr id="4" name="Slide Number Placeholder 3"/>
          <p:cNvSpPr>
            <a:spLocks noGrp="1"/>
          </p:cNvSpPr>
          <p:nvPr>
            <p:ph type="sldNum" sz="quarter" idx="10"/>
          </p:nvPr>
        </p:nvSpPr>
        <p:spPr/>
        <p:txBody>
          <a:bodyPr/>
          <a:lstStyle/>
          <a:p>
            <a:fld id="{F40E2418-650B-4841-BB37-E4A946AE1E14}" type="slidenum">
              <a:rPr lang="en-US" smtClean="0"/>
              <a:t>13</a:t>
            </a:fld>
            <a:endParaRPr lang="en-US"/>
          </a:p>
        </p:txBody>
      </p:sp>
    </p:spTree>
    <p:extLst>
      <p:ext uri="{BB962C8B-B14F-4D97-AF65-F5344CB8AC3E}">
        <p14:creationId xmlns:p14="http://schemas.microsoft.com/office/powerpoint/2010/main" val="37467722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is no spoon</a:t>
            </a:r>
          </a:p>
          <a:p>
            <a:r>
              <a:rPr lang="en-US" dirty="0" smtClean="0"/>
              <a:t>Don’t “bend the spoon” (change our code), but bend ourselves…</a:t>
            </a:r>
            <a:r>
              <a:rPr lang="en-US" baseline="0" dirty="0" smtClean="0"/>
              <a:t> </a:t>
            </a:r>
          </a:p>
          <a:p>
            <a:r>
              <a:rPr lang="en-US" baseline="0" dirty="0" smtClean="0"/>
              <a:t>change the behavior of the code without changing the code</a:t>
            </a:r>
            <a:endParaRPr lang="en-US" dirty="0"/>
          </a:p>
        </p:txBody>
      </p:sp>
      <p:sp>
        <p:nvSpPr>
          <p:cNvPr id="4" name="Slide Number Placeholder 3"/>
          <p:cNvSpPr>
            <a:spLocks noGrp="1"/>
          </p:cNvSpPr>
          <p:nvPr>
            <p:ph type="sldNum" sz="quarter" idx="10"/>
          </p:nvPr>
        </p:nvSpPr>
        <p:spPr/>
        <p:txBody>
          <a:bodyPr/>
          <a:lstStyle/>
          <a:p>
            <a:fld id="{F40E2418-650B-4841-BB37-E4A946AE1E14}" type="slidenum">
              <a:rPr lang="en-US" smtClean="0"/>
              <a:t>14</a:t>
            </a:fld>
            <a:endParaRPr lang="en-US"/>
          </a:p>
        </p:txBody>
      </p:sp>
    </p:spTree>
    <p:extLst>
      <p:ext uri="{BB962C8B-B14F-4D97-AF65-F5344CB8AC3E}">
        <p14:creationId xmlns:p14="http://schemas.microsoft.com/office/powerpoint/2010/main" val="29937104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Change your behavior</a:t>
            </a:r>
            <a:r>
              <a:rPr lang="en-US" baseline="0" dirty="0" smtClean="0"/>
              <a:t> without </a:t>
            </a:r>
            <a:r>
              <a:rPr lang="en-US" baseline="0" dirty="0" err="1" smtClean="0"/>
              <a:t>surgury</a:t>
            </a:r>
            <a:endParaRPr lang="en-US" baseline="0" dirty="0" smtClean="0"/>
          </a:p>
          <a:p>
            <a:endParaRPr lang="en-US" dirty="0"/>
          </a:p>
        </p:txBody>
      </p:sp>
      <p:sp>
        <p:nvSpPr>
          <p:cNvPr id="4" name="Slide Number Placeholder 3"/>
          <p:cNvSpPr>
            <a:spLocks noGrp="1"/>
          </p:cNvSpPr>
          <p:nvPr>
            <p:ph type="sldNum" sz="quarter" idx="10"/>
          </p:nvPr>
        </p:nvSpPr>
        <p:spPr/>
        <p:txBody>
          <a:bodyPr/>
          <a:lstStyle/>
          <a:p>
            <a:fld id="{F40E2418-650B-4841-BB37-E4A946AE1E14}" type="slidenum">
              <a:rPr lang="en-US" smtClean="0"/>
              <a:t>15</a:t>
            </a:fld>
            <a:endParaRPr lang="en-US"/>
          </a:p>
        </p:txBody>
      </p:sp>
    </p:spTree>
    <p:extLst>
      <p:ext uri="{BB962C8B-B14F-4D97-AF65-F5344CB8AC3E}">
        <p14:creationId xmlns:p14="http://schemas.microsoft.com/office/powerpoint/2010/main" val="4305889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Introducing an interface: a generalized</a:t>
            </a:r>
            <a:r>
              <a:rPr lang="en-US" baseline="0" dirty="0" smtClean="0"/>
              <a:t> role</a:t>
            </a:r>
          </a:p>
          <a:p>
            <a:r>
              <a:rPr lang="en-US" baseline="0" dirty="0" smtClean="0"/>
              <a:t>Implementing the interface for each file type reader. </a:t>
            </a:r>
          </a:p>
          <a:p>
            <a:r>
              <a:rPr lang="en-US" baseline="0" dirty="0" smtClean="0"/>
              <a:t>Allows new file types to be added without changing the format reader service</a:t>
            </a:r>
          </a:p>
          <a:p>
            <a:r>
              <a:rPr lang="en-US" baseline="0" dirty="0" smtClean="0"/>
              <a:t>Show the code</a:t>
            </a:r>
            <a:endParaRPr lang="en-US" dirty="0"/>
          </a:p>
        </p:txBody>
      </p:sp>
      <p:sp>
        <p:nvSpPr>
          <p:cNvPr id="4" name="Slide Number Placeholder 3"/>
          <p:cNvSpPr>
            <a:spLocks noGrp="1"/>
          </p:cNvSpPr>
          <p:nvPr>
            <p:ph type="sldNum" sz="quarter" idx="10"/>
          </p:nvPr>
        </p:nvSpPr>
        <p:spPr/>
        <p:txBody>
          <a:bodyPr/>
          <a:lstStyle/>
          <a:p>
            <a:fld id="{F40E2418-650B-4841-BB37-E4A946AE1E14}" type="slidenum">
              <a:rPr lang="en-US" smtClean="0"/>
              <a:t>16</a:t>
            </a:fld>
            <a:endParaRPr lang="en-US"/>
          </a:p>
        </p:txBody>
      </p:sp>
    </p:spTree>
    <p:extLst>
      <p:ext uri="{BB962C8B-B14F-4D97-AF65-F5344CB8AC3E}">
        <p14:creationId xmlns:p14="http://schemas.microsoft.com/office/powerpoint/2010/main" val="12239070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It’s about not violating</a:t>
            </a:r>
            <a:r>
              <a:rPr lang="en-US" baseline="0" dirty="0" smtClean="0"/>
              <a:t> the semantics of the API you are replacing</a:t>
            </a:r>
          </a:p>
          <a:p>
            <a:r>
              <a:rPr lang="en-US" baseline="0" dirty="0" smtClean="0"/>
              <a:t>Sometimes semantic arguments are worthwhile</a:t>
            </a:r>
            <a:endParaRPr lang="en-US" dirty="0"/>
          </a:p>
        </p:txBody>
      </p:sp>
      <p:sp>
        <p:nvSpPr>
          <p:cNvPr id="4" name="Slide Number Placeholder 3"/>
          <p:cNvSpPr>
            <a:spLocks noGrp="1"/>
          </p:cNvSpPr>
          <p:nvPr>
            <p:ph type="sldNum" sz="quarter" idx="10"/>
          </p:nvPr>
        </p:nvSpPr>
        <p:spPr/>
        <p:txBody>
          <a:bodyPr/>
          <a:lstStyle/>
          <a:p>
            <a:fld id="{F40E2418-650B-4841-BB37-E4A946AE1E14}" type="slidenum">
              <a:rPr lang="en-US" smtClean="0"/>
              <a:t>17</a:t>
            </a:fld>
            <a:endParaRPr lang="en-US"/>
          </a:p>
        </p:txBody>
      </p:sp>
    </p:spTree>
    <p:extLst>
      <p:ext uri="{BB962C8B-B14F-4D97-AF65-F5344CB8AC3E}">
        <p14:creationId xmlns:p14="http://schemas.microsoft.com/office/powerpoint/2010/main" val="11698256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Sometimes an abstraction looks good on the surface, but fails in the implementation</a:t>
            </a:r>
          </a:p>
          <a:p>
            <a:r>
              <a:rPr lang="en-US" dirty="0" smtClean="0"/>
              <a:t>Do you really have a duck?</a:t>
            </a:r>
            <a:r>
              <a:rPr lang="en-US" baseline="0" dirty="0" smtClean="0"/>
              <a:t> Or do you have a toy? Or a radio?</a:t>
            </a:r>
            <a:endParaRPr lang="en-US" dirty="0"/>
          </a:p>
        </p:txBody>
      </p:sp>
      <p:sp>
        <p:nvSpPr>
          <p:cNvPr id="4" name="Slide Number Placeholder 3"/>
          <p:cNvSpPr>
            <a:spLocks noGrp="1"/>
          </p:cNvSpPr>
          <p:nvPr>
            <p:ph type="sldNum" sz="quarter" idx="10"/>
          </p:nvPr>
        </p:nvSpPr>
        <p:spPr/>
        <p:txBody>
          <a:bodyPr/>
          <a:lstStyle/>
          <a:p>
            <a:fld id="{F40E2418-650B-4841-BB37-E4A946AE1E14}" type="slidenum">
              <a:rPr lang="en-US" smtClean="0"/>
              <a:t>18</a:t>
            </a:fld>
            <a:endParaRPr lang="en-US"/>
          </a:p>
        </p:txBody>
      </p:sp>
    </p:spTree>
    <p:extLst>
      <p:ext uri="{BB962C8B-B14F-4D97-AF65-F5344CB8AC3E}">
        <p14:creationId xmlns:p14="http://schemas.microsoft.com/office/powerpoint/2010/main" val="8430937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mathematics, this is true. In abstractions and code ??? Not necessarily</a:t>
            </a:r>
          </a:p>
          <a:p>
            <a:r>
              <a:rPr lang="en-US" dirty="0" smtClean="0"/>
              <a:t>Show the code with the problems</a:t>
            </a:r>
          </a:p>
          <a:p>
            <a:r>
              <a:rPr lang="en-US" dirty="0" smtClean="0"/>
              <a:t>Show the code with</a:t>
            </a:r>
            <a:r>
              <a:rPr lang="en-US" baseline="0" dirty="0" smtClean="0"/>
              <a:t> the solution</a:t>
            </a:r>
            <a:endParaRPr lang="en-US" dirty="0"/>
          </a:p>
        </p:txBody>
      </p:sp>
      <p:sp>
        <p:nvSpPr>
          <p:cNvPr id="4" name="Slide Number Placeholder 3"/>
          <p:cNvSpPr>
            <a:spLocks noGrp="1"/>
          </p:cNvSpPr>
          <p:nvPr>
            <p:ph type="sldNum" sz="quarter" idx="10"/>
          </p:nvPr>
        </p:nvSpPr>
        <p:spPr/>
        <p:txBody>
          <a:bodyPr/>
          <a:lstStyle/>
          <a:p>
            <a:fld id="{F40E2418-650B-4841-BB37-E4A946AE1E14}" type="slidenum">
              <a:rPr lang="en-US" smtClean="0"/>
              <a:t>19</a:t>
            </a:fld>
            <a:endParaRPr lang="en-US"/>
          </a:p>
        </p:txBody>
      </p:sp>
    </p:spTree>
    <p:extLst>
      <p:ext uri="{BB962C8B-B14F-4D97-AF65-F5344CB8AC3E}">
        <p14:creationId xmlns:p14="http://schemas.microsoft.com/office/powerpoint/2010/main" val="21821021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OO is not about objects, directly. It’s about</a:t>
            </a:r>
            <a:r>
              <a:rPr lang="en-US" baseline="0" dirty="0" smtClean="0"/>
              <a:t> solving problems through models</a:t>
            </a:r>
            <a:endParaRPr lang="en-US" dirty="0" smtClean="0"/>
          </a:p>
          <a:p>
            <a:r>
              <a:rPr lang="en-US" dirty="0" smtClean="0"/>
              <a:t>OO is about</a:t>
            </a:r>
            <a:r>
              <a:rPr lang="en-US" baseline="0" dirty="0" smtClean="0"/>
              <a:t> the primary use of code / logic, first. Code re-use is low on the totem pole.</a:t>
            </a:r>
          </a:p>
          <a:p>
            <a:r>
              <a:rPr lang="en-US" baseline="0" dirty="0" smtClean="0"/>
              <a:t>If you can’t correctly use your objects in the app they were built for, for the initial reason they were built, you have zero chance of ever re-using them successfully</a:t>
            </a:r>
          </a:p>
        </p:txBody>
      </p:sp>
      <p:sp>
        <p:nvSpPr>
          <p:cNvPr id="4" name="Slide Number Placeholder 3"/>
          <p:cNvSpPr>
            <a:spLocks noGrp="1"/>
          </p:cNvSpPr>
          <p:nvPr>
            <p:ph type="sldNum" sz="quarter" idx="10"/>
          </p:nvPr>
        </p:nvSpPr>
        <p:spPr/>
        <p:txBody>
          <a:bodyPr/>
          <a:lstStyle/>
          <a:p>
            <a:fld id="{F40E2418-650B-4841-BB37-E4A946AE1E14}" type="slidenum">
              <a:rPr lang="en-US" smtClean="0"/>
              <a:t>2</a:t>
            </a:fld>
            <a:endParaRPr lang="en-US"/>
          </a:p>
        </p:txBody>
      </p:sp>
    </p:spTree>
    <p:extLst>
      <p:ext uri="{BB962C8B-B14F-4D97-AF65-F5344CB8AC3E}">
        <p14:creationId xmlns:p14="http://schemas.microsoft.com/office/powerpoint/2010/main" val="2919084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common sign of LSP violation is the “switch” on Type</a:t>
            </a:r>
            <a:endParaRPr lang="en-US" dirty="0" smtClean="0"/>
          </a:p>
          <a:p>
            <a:r>
              <a:rPr lang="en-US" dirty="0" smtClean="0"/>
              <a:t>A database reader </a:t>
            </a:r>
            <a:r>
              <a:rPr lang="en-US" dirty="0" err="1" smtClean="0"/>
              <a:t>vs</a:t>
            </a:r>
            <a:r>
              <a:rPr lang="en-US" dirty="0" smtClean="0"/>
              <a:t> a file reader</a:t>
            </a:r>
            <a:r>
              <a:rPr lang="en-US" baseline="0" dirty="0" smtClean="0"/>
              <a:t> – maybe it can be ok. Maybe not.</a:t>
            </a:r>
          </a:p>
          <a:p>
            <a:r>
              <a:rPr lang="en-US" baseline="0" dirty="0" smtClean="0"/>
              <a:t>Show bad code and why it’s bad</a:t>
            </a:r>
            <a:endParaRPr lang="en-US" dirty="0"/>
          </a:p>
        </p:txBody>
      </p:sp>
      <p:sp>
        <p:nvSpPr>
          <p:cNvPr id="4" name="Slide Number Placeholder 3"/>
          <p:cNvSpPr>
            <a:spLocks noGrp="1"/>
          </p:cNvSpPr>
          <p:nvPr>
            <p:ph type="sldNum" sz="quarter" idx="10"/>
          </p:nvPr>
        </p:nvSpPr>
        <p:spPr/>
        <p:txBody>
          <a:bodyPr/>
          <a:lstStyle/>
          <a:p>
            <a:fld id="{F40E2418-650B-4841-BB37-E4A946AE1E14}" type="slidenum">
              <a:rPr lang="en-US" smtClean="0"/>
              <a:t>20</a:t>
            </a:fld>
            <a:endParaRPr lang="en-US"/>
          </a:p>
        </p:txBody>
      </p:sp>
    </p:spTree>
    <p:extLst>
      <p:ext uri="{BB962C8B-B14F-4D97-AF65-F5344CB8AC3E}">
        <p14:creationId xmlns:p14="http://schemas.microsoft.com/office/powerpoint/2010/main" val="37719180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Correction the violation by</a:t>
            </a:r>
            <a:r>
              <a:rPr lang="en-US" baseline="0" dirty="0" smtClean="0"/>
              <a:t> not sharing an abstraction. Keep the database and file readers separate for now</a:t>
            </a:r>
          </a:p>
          <a:p>
            <a:r>
              <a:rPr lang="en-US" baseline="0" dirty="0" smtClean="0"/>
              <a:t>Show the code</a:t>
            </a:r>
          </a:p>
          <a:p>
            <a:r>
              <a:rPr lang="en-US" baseline="0" dirty="0" smtClean="0"/>
              <a:t>(note: Purposely not introducing a shared abstraction between them at this point. That comes later.)</a:t>
            </a:r>
            <a:endParaRPr lang="en-US" dirty="0"/>
          </a:p>
        </p:txBody>
      </p:sp>
      <p:sp>
        <p:nvSpPr>
          <p:cNvPr id="4" name="Slide Number Placeholder 3"/>
          <p:cNvSpPr>
            <a:spLocks noGrp="1"/>
          </p:cNvSpPr>
          <p:nvPr>
            <p:ph type="sldNum" sz="quarter" idx="10"/>
          </p:nvPr>
        </p:nvSpPr>
        <p:spPr/>
        <p:txBody>
          <a:bodyPr/>
          <a:lstStyle/>
          <a:p>
            <a:fld id="{F40E2418-650B-4841-BB37-E4A946AE1E14}" type="slidenum">
              <a:rPr lang="en-US" smtClean="0"/>
              <a:t>21</a:t>
            </a:fld>
            <a:endParaRPr lang="en-US"/>
          </a:p>
        </p:txBody>
      </p:sp>
    </p:spTree>
    <p:extLst>
      <p:ext uri="{BB962C8B-B14F-4D97-AF65-F5344CB8AC3E}">
        <p14:creationId xmlns:p14="http://schemas.microsoft.com/office/powerpoint/2010/main" val="102724765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Protocols and role specific interfaces</a:t>
            </a:r>
          </a:p>
          <a:p>
            <a:r>
              <a:rPr lang="en-US" dirty="0" smtClean="0"/>
              <a:t>Limiting the API that a client must see or know</a:t>
            </a:r>
            <a:r>
              <a:rPr lang="en-US" baseline="0" dirty="0" smtClean="0"/>
              <a:t> about</a:t>
            </a:r>
          </a:p>
          <a:p>
            <a:r>
              <a:rPr lang="en-US" baseline="0" dirty="0" smtClean="0"/>
              <a:t>Maybe mention ruby here, and how ISP might not really apply?</a:t>
            </a:r>
          </a:p>
          <a:p>
            <a:endParaRPr lang="en-US" dirty="0"/>
          </a:p>
        </p:txBody>
      </p:sp>
      <p:sp>
        <p:nvSpPr>
          <p:cNvPr id="4" name="Slide Number Placeholder 3"/>
          <p:cNvSpPr>
            <a:spLocks noGrp="1"/>
          </p:cNvSpPr>
          <p:nvPr>
            <p:ph type="sldNum" sz="quarter" idx="10"/>
          </p:nvPr>
        </p:nvSpPr>
        <p:spPr/>
        <p:txBody>
          <a:bodyPr/>
          <a:lstStyle/>
          <a:p>
            <a:fld id="{F40E2418-650B-4841-BB37-E4A946AE1E14}" type="slidenum">
              <a:rPr lang="en-US" smtClean="0"/>
              <a:t>22</a:t>
            </a:fld>
            <a:endParaRPr lang="en-US"/>
          </a:p>
        </p:txBody>
      </p:sp>
    </p:spTree>
    <p:extLst>
      <p:ext uri="{BB962C8B-B14F-4D97-AF65-F5344CB8AC3E}">
        <p14:creationId xmlns:p14="http://schemas.microsoft.com/office/powerpoint/2010/main" val="364980472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Which button do I press to make it connect</a:t>
            </a:r>
            <a:r>
              <a:rPr lang="en-US" baseline="0" dirty="0" smtClean="0"/>
              <a:t> to the </a:t>
            </a:r>
            <a:r>
              <a:rPr lang="en-US" baseline="0" dirty="0" err="1" smtClean="0"/>
              <a:t>usb</a:t>
            </a:r>
            <a:r>
              <a:rPr lang="en-US" baseline="0" dirty="0" smtClean="0"/>
              <a:t> device? </a:t>
            </a:r>
          </a:p>
          <a:p>
            <a:r>
              <a:rPr lang="en-US" baseline="0" dirty="0" smtClean="0"/>
              <a:t>Should I press the kill button?</a:t>
            </a:r>
          </a:p>
          <a:p>
            <a:r>
              <a:rPr lang="en-US" baseline="0" dirty="0" smtClean="0"/>
              <a:t>I’m scared! HELP?!</a:t>
            </a:r>
            <a:endParaRPr lang="en-US" dirty="0"/>
          </a:p>
        </p:txBody>
      </p:sp>
      <p:sp>
        <p:nvSpPr>
          <p:cNvPr id="4" name="Slide Number Placeholder 3"/>
          <p:cNvSpPr>
            <a:spLocks noGrp="1"/>
          </p:cNvSpPr>
          <p:nvPr>
            <p:ph type="sldNum" sz="quarter" idx="10"/>
          </p:nvPr>
        </p:nvSpPr>
        <p:spPr/>
        <p:txBody>
          <a:bodyPr/>
          <a:lstStyle/>
          <a:p>
            <a:fld id="{F40E2418-650B-4841-BB37-E4A946AE1E14}" type="slidenum">
              <a:rPr lang="en-US" smtClean="0"/>
              <a:t>23</a:t>
            </a:fld>
            <a:endParaRPr lang="en-US"/>
          </a:p>
        </p:txBody>
      </p:sp>
    </p:spTree>
    <p:extLst>
      <p:ext uri="{BB962C8B-B14F-4D97-AF65-F5344CB8AC3E}">
        <p14:creationId xmlns:p14="http://schemas.microsoft.com/office/powerpoint/2010/main" val="398903770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email sender has too many responsibilities and it has an</a:t>
            </a:r>
            <a:r>
              <a:rPr lang="en-US" baseline="0" dirty="0" smtClean="0"/>
              <a:t> API that’s too fat</a:t>
            </a:r>
          </a:p>
          <a:p>
            <a:r>
              <a:rPr lang="en-US" baseline="0" dirty="0" smtClean="0"/>
              <a:t>Split it up</a:t>
            </a:r>
            <a:endParaRPr lang="en-US" dirty="0" smtClean="0"/>
          </a:p>
          <a:p>
            <a:r>
              <a:rPr lang="en-US" dirty="0" smtClean="0"/>
              <a:t>Show the code</a:t>
            </a:r>
            <a:endParaRPr lang="en-US" dirty="0"/>
          </a:p>
        </p:txBody>
      </p:sp>
      <p:sp>
        <p:nvSpPr>
          <p:cNvPr id="4" name="Slide Number Placeholder 3"/>
          <p:cNvSpPr>
            <a:spLocks noGrp="1"/>
          </p:cNvSpPr>
          <p:nvPr>
            <p:ph type="sldNum" sz="quarter" idx="10"/>
          </p:nvPr>
        </p:nvSpPr>
        <p:spPr/>
        <p:txBody>
          <a:bodyPr/>
          <a:lstStyle/>
          <a:p>
            <a:fld id="{F40E2418-650B-4841-BB37-E4A946AE1E14}" type="slidenum">
              <a:rPr lang="en-US" smtClean="0"/>
              <a:t>24</a:t>
            </a:fld>
            <a:endParaRPr lang="en-US"/>
          </a:p>
        </p:txBody>
      </p:sp>
    </p:spTree>
    <p:extLst>
      <p:ext uri="{BB962C8B-B14F-4D97-AF65-F5344CB8AC3E}">
        <p14:creationId xmlns:p14="http://schemas.microsoft.com/office/powerpoint/2010/main" val="14635407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Ownership and role specific interfaces: possession</a:t>
            </a:r>
            <a:r>
              <a:rPr lang="en-US" baseline="0" dirty="0" smtClean="0"/>
              <a:t> is 90% of the law</a:t>
            </a:r>
            <a:endParaRPr lang="en-US" dirty="0"/>
          </a:p>
        </p:txBody>
      </p:sp>
      <p:sp>
        <p:nvSpPr>
          <p:cNvPr id="4" name="Slide Number Placeholder 3"/>
          <p:cNvSpPr>
            <a:spLocks noGrp="1"/>
          </p:cNvSpPr>
          <p:nvPr>
            <p:ph type="sldNum" sz="quarter" idx="10"/>
          </p:nvPr>
        </p:nvSpPr>
        <p:spPr/>
        <p:txBody>
          <a:bodyPr/>
          <a:lstStyle/>
          <a:p>
            <a:fld id="{F40E2418-650B-4841-BB37-E4A946AE1E14}" type="slidenum">
              <a:rPr lang="en-US" smtClean="0"/>
              <a:t>25</a:t>
            </a:fld>
            <a:endParaRPr lang="en-US"/>
          </a:p>
        </p:txBody>
      </p:sp>
    </p:spTree>
    <p:extLst>
      <p:ext uri="{BB962C8B-B14F-4D97-AF65-F5344CB8AC3E}">
        <p14:creationId xmlns:p14="http://schemas.microsoft.com/office/powerpoint/2010/main" val="196790770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Who conforms</a:t>
            </a:r>
            <a:r>
              <a:rPr lang="en-US" baseline="0" dirty="0" smtClean="0"/>
              <a:t> to who, with a wall socket?</a:t>
            </a:r>
          </a:p>
          <a:p>
            <a:r>
              <a:rPr lang="en-US" baseline="0" dirty="0" smtClean="0"/>
              <a:t>The socket is the standard and the plug must conform to it’s specifications</a:t>
            </a:r>
          </a:p>
          <a:p>
            <a:r>
              <a:rPr lang="en-US" baseline="0" dirty="0" smtClean="0"/>
              <a:t>If the socket changes – international outlets – then the plug must change to meet it. You don’t change the socket because you have a different plug.</a:t>
            </a:r>
            <a:endParaRPr lang="en-US" dirty="0"/>
          </a:p>
        </p:txBody>
      </p:sp>
      <p:sp>
        <p:nvSpPr>
          <p:cNvPr id="4" name="Slide Number Placeholder 3"/>
          <p:cNvSpPr>
            <a:spLocks noGrp="1"/>
          </p:cNvSpPr>
          <p:nvPr>
            <p:ph type="sldNum" sz="quarter" idx="10"/>
          </p:nvPr>
        </p:nvSpPr>
        <p:spPr/>
        <p:txBody>
          <a:bodyPr/>
          <a:lstStyle/>
          <a:p>
            <a:fld id="{F40E2418-650B-4841-BB37-E4A946AE1E14}" type="slidenum">
              <a:rPr lang="en-US" smtClean="0"/>
              <a:t>26</a:t>
            </a:fld>
            <a:endParaRPr lang="en-US"/>
          </a:p>
        </p:txBody>
      </p:sp>
    </p:spTree>
    <p:extLst>
      <p:ext uri="{BB962C8B-B14F-4D97-AF65-F5344CB8AC3E}">
        <p14:creationId xmlns:p14="http://schemas.microsoft.com/office/powerpoint/2010/main" val="65178877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can’t write a system</a:t>
            </a:r>
            <a:r>
              <a:rPr lang="en-US" baseline="0" dirty="0" smtClean="0"/>
              <a:t> without dependencies</a:t>
            </a:r>
          </a:p>
          <a:p>
            <a:r>
              <a:rPr lang="en-US" baseline="0" dirty="0" smtClean="0"/>
              <a:t>But we may want to decouple these pieces for various reasons</a:t>
            </a:r>
            <a:endParaRPr lang="en-US" dirty="0"/>
          </a:p>
        </p:txBody>
      </p:sp>
      <p:sp>
        <p:nvSpPr>
          <p:cNvPr id="4" name="Slide Number Placeholder 3"/>
          <p:cNvSpPr>
            <a:spLocks noGrp="1"/>
          </p:cNvSpPr>
          <p:nvPr>
            <p:ph type="sldNum" sz="quarter" idx="10"/>
          </p:nvPr>
        </p:nvSpPr>
        <p:spPr/>
        <p:txBody>
          <a:bodyPr/>
          <a:lstStyle/>
          <a:p>
            <a:fld id="{F40E2418-650B-4841-BB37-E4A946AE1E14}" type="slidenum">
              <a:rPr lang="en-US" smtClean="0"/>
              <a:t>27</a:t>
            </a:fld>
            <a:endParaRPr lang="en-US"/>
          </a:p>
        </p:txBody>
      </p:sp>
    </p:spTree>
    <p:extLst>
      <p:ext uri="{BB962C8B-B14F-4D97-AF65-F5344CB8AC3E}">
        <p14:creationId xmlns:p14="http://schemas.microsoft.com/office/powerpoint/2010/main" val="218175293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header interface is not inversion, it’s only abstraction</a:t>
            </a:r>
            <a:endParaRPr lang="en-US" dirty="0"/>
          </a:p>
        </p:txBody>
      </p:sp>
      <p:sp>
        <p:nvSpPr>
          <p:cNvPr id="4" name="Slide Number Placeholder 3"/>
          <p:cNvSpPr>
            <a:spLocks noGrp="1"/>
          </p:cNvSpPr>
          <p:nvPr>
            <p:ph type="sldNum" sz="quarter" idx="10"/>
          </p:nvPr>
        </p:nvSpPr>
        <p:spPr/>
        <p:txBody>
          <a:bodyPr/>
          <a:lstStyle/>
          <a:p>
            <a:fld id="{F40E2418-650B-4841-BB37-E4A946AE1E14}" type="slidenum">
              <a:rPr lang="en-US" smtClean="0"/>
              <a:t>28</a:t>
            </a:fld>
            <a:endParaRPr lang="en-US"/>
          </a:p>
        </p:txBody>
      </p:sp>
    </p:spTree>
    <p:extLst>
      <p:ext uri="{BB962C8B-B14F-4D97-AF65-F5344CB8AC3E}">
        <p14:creationId xmlns:p14="http://schemas.microsoft.com/office/powerpoint/2010/main" val="239494315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It’s about the owner of the interface, not just having an interface</a:t>
            </a:r>
          </a:p>
          <a:p>
            <a:r>
              <a:rPr lang="en-US" dirty="0" smtClean="0"/>
              <a:t>Role</a:t>
            </a:r>
            <a:r>
              <a:rPr lang="en-US" baseline="0" dirty="0" smtClean="0"/>
              <a:t> specific interfaces provide what the client needs, </a:t>
            </a:r>
            <a:endParaRPr lang="en-US" dirty="0"/>
          </a:p>
        </p:txBody>
      </p:sp>
      <p:sp>
        <p:nvSpPr>
          <p:cNvPr id="4" name="Slide Number Placeholder 3"/>
          <p:cNvSpPr>
            <a:spLocks noGrp="1"/>
          </p:cNvSpPr>
          <p:nvPr>
            <p:ph type="sldNum" sz="quarter" idx="10"/>
          </p:nvPr>
        </p:nvSpPr>
        <p:spPr/>
        <p:txBody>
          <a:bodyPr/>
          <a:lstStyle/>
          <a:p>
            <a:fld id="{F40E2418-650B-4841-BB37-E4A946AE1E14}" type="slidenum">
              <a:rPr lang="en-US" smtClean="0"/>
              <a:t>29</a:t>
            </a:fld>
            <a:endParaRPr lang="en-US"/>
          </a:p>
        </p:txBody>
      </p:sp>
    </p:spTree>
    <p:extLst>
      <p:ext uri="{BB962C8B-B14F-4D97-AF65-F5344CB8AC3E}">
        <p14:creationId xmlns:p14="http://schemas.microsoft.com/office/powerpoint/2010/main" val="39241713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 spaghetti</a:t>
            </a:r>
            <a:r>
              <a:rPr lang="en-US" baseline="0" dirty="0" smtClean="0"/>
              <a:t> mess… if I just want the gooey goodness of the meatball, do I have to bring along the noodles that are attached to other meatballs?</a:t>
            </a:r>
            <a:endParaRPr lang="en-US" dirty="0"/>
          </a:p>
        </p:txBody>
      </p:sp>
      <p:sp>
        <p:nvSpPr>
          <p:cNvPr id="4" name="Slide Number Placeholder 3"/>
          <p:cNvSpPr>
            <a:spLocks noGrp="1"/>
          </p:cNvSpPr>
          <p:nvPr>
            <p:ph type="sldNum" sz="quarter" idx="10"/>
          </p:nvPr>
        </p:nvSpPr>
        <p:spPr/>
        <p:txBody>
          <a:bodyPr/>
          <a:lstStyle/>
          <a:p>
            <a:pPr>
              <a:defRPr/>
            </a:pPr>
            <a:fld id="{1931C8FD-CC35-423B-99F4-64D81D6A80AE}" type="slidenum">
              <a:rPr lang="en-US" smtClean="0"/>
              <a:pPr>
                <a:defRPr/>
              </a:pPr>
              <a:t>3</a:t>
            </a:fld>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Introducing the </a:t>
            </a:r>
            <a:r>
              <a:rPr lang="en-US" dirty="0" err="1" smtClean="0"/>
              <a:t>imessageinforetriever</a:t>
            </a:r>
            <a:r>
              <a:rPr lang="en-US" dirty="0" smtClean="0"/>
              <a:t> as an abstraction between the different reader types</a:t>
            </a:r>
          </a:p>
          <a:p>
            <a:r>
              <a:rPr lang="en-US" dirty="0" smtClean="0"/>
              <a:t>The interface is owned by the processing service</a:t>
            </a:r>
          </a:p>
          <a:p>
            <a:r>
              <a:rPr lang="en-US" dirty="0" smtClean="0"/>
              <a:t>The implementations change to meet the needs of the processing</a:t>
            </a:r>
            <a:r>
              <a:rPr lang="en-US" baseline="0" dirty="0" smtClean="0"/>
              <a:t> service, not the other way around</a:t>
            </a:r>
          </a:p>
          <a:p>
            <a:r>
              <a:rPr lang="en-US" baseline="0" dirty="0" smtClean="0"/>
              <a:t>Show the code</a:t>
            </a:r>
            <a:endParaRPr lang="en-US" dirty="0"/>
          </a:p>
        </p:txBody>
      </p:sp>
      <p:sp>
        <p:nvSpPr>
          <p:cNvPr id="4" name="Slide Number Placeholder 3"/>
          <p:cNvSpPr>
            <a:spLocks noGrp="1"/>
          </p:cNvSpPr>
          <p:nvPr>
            <p:ph type="sldNum" sz="quarter" idx="10"/>
          </p:nvPr>
        </p:nvSpPr>
        <p:spPr/>
        <p:txBody>
          <a:bodyPr/>
          <a:lstStyle/>
          <a:p>
            <a:fld id="{F40E2418-650B-4841-BB37-E4A946AE1E14}" type="slidenum">
              <a:rPr lang="en-US" smtClean="0"/>
              <a:t>30</a:t>
            </a:fld>
            <a:endParaRPr lang="en-US"/>
          </a:p>
        </p:txBody>
      </p:sp>
    </p:spTree>
    <p:extLst>
      <p:ext uri="{BB962C8B-B14F-4D97-AF65-F5344CB8AC3E}">
        <p14:creationId xmlns:p14="http://schemas.microsoft.com/office/powerpoint/2010/main" val="388171038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we added functionality, we introduced</a:t>
            </a:r>
            <a:r>
              <a:rPr lang="en-US" baseline="0" dirty="0" smtClean="0"/>
              <a:t> principles and patterns that make it easier to continue adding functionality later</a:t>
            </a:r>
          </a:p>
          <a:p>
            <a:r>
              <a:rPr lang="en-US" baseline="0" dirty="0" smtClean="0"/>
              <a:t>We blew up the object graph from 2 things that did everything to 12 things</a:t>
            </a:r>
          </a:p>
          <a:p>
            <a:r>
              <a:rPr lang="en-US" baseline="0" dirty="0" smtClean="0"/>
              <a:t>But why?</a:t>
            </a:r>
            <a:endParaRPr lang="en-US" dirty="0"/>
          </a:p>
        </p:txBody>
      </p:sp>
      <p:sp>
        <p:nvSpPr>
          <p:cNvPr id="4" name="Slide Number Placeholder 3"/>
          <p:cNvSpPr>
            <a:spLocks noGrp="1"/>
          </p:cNvSpPr>
          <p:nvPr>
            <p:ph type="sldNum" sz="quarter" idx="10"/>
          </p:nvPr>
        </p:nvSpPr>
        <p:spPr/>
        <p:txBody>
          <a:bodyPr/>
          <a:lstStyle/>
          <a:p>
            <a:fld id="{F40E2418-650B-4841-BB37-E4A946AE1E14}" type="slidenum">
              <a:rPr lang="en-US" smtClean="0"/>
              <a:t>32</a:t>
            </a:fld>
            <a:endParaRPr lang="en-US"/>
          </a:p>
        </p:txBody>
      </p:sp>
    </p:spTree>
    <p:extLst>
      <p:ext uri="{BB962C8B-B14F-4D97-AF65-F5344CB8AC3E}">
        <p14:creationId xmlns:p14="http://schemas.microsoft.com/office/powerpoint/2010/main" val="358418644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SRP, OCP,</a:t>
            </a:r>
            <a:r>
              <a:rPr lang="en-US" baseline="0" dirty="0" smtClean="0"/>
              <a:t> ISP, LSP</a:t>
            </a:r>
            <a:endParaRPr lang="en-US" dirty="0" smtClean="0"/>
          </a:p>
          <a:p>
            <a:r>
              <a:rPr lang="en-US" dirty="0" smtClean="0"/>
              <a:t>Our system is decoupled. </a:t>
            </a:r>
          </a:p>
          <a:p>
            <a:r>
              <a:rPr lang="en-US" dirty="0" smtClean="0"/>
              <a:t>Can pull pieces out and replace them</a:t>
            </a:r>
            <a:endParaRPr lang="en-US" baseline="0" dirty="0" smtClean="0"/>
          </a:p>
          <a:p>
            <a:r>
              <a:rPr lang="en-US" baseline="0" dirty="0" smtClean="0"/>
              <a:t>Each piece can change easily</a:t>
            </a:r>
          </a:p>
          <a:p>
            <a:r>
              <a:rPr lang="en-US" baseline="0" dirty="0" smtClean="0"/>
              <a:t>Add new functionality easily</a:t>
            </a:r>
          </a:p>
        </p:txBody>
      </p:sp>
      <p:sp>
        <p:nvSpPr>
          <p:cNvPr id="4" name="Slide Number Placeholder 3"/>
          <p:cNvSpPr>
            <a:spLocks noGrp="1"/>
          </p:cNvSpPr>
          <p:nvPr>
            <p:ph type="sldNum" sz="quarter" idx="10"/>
          </p:nvPr>
        </p:nvSpPr>
        <p:spPr/>
        <p:txBody>
          <a:bodyPr/>
          <a:lstStyle/>
          <a:p>
            <a:fld id="{F40E2418-650B-4841-BB37-E4A946AE1E14}" type="slidenum">
              <a:rPr lang="en-US" smtClean="0"/>
              <a:t>33</a:t>
            </a:fld>
            <a:endParaRPr lang="en-US"/>
          </a:p>
        </p:txBody>
      </p:sp>
    </p:spTree>
    <p:extLst>
      <p:ext uri="{BB962C8B-B14F-4D97-AF65-F5344CB8AC3E}">
        <p14:creationId xmlns:p14="http://schemas.microsoft.com/office/powerpoint/2010/main" val="306921207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DIP,</a:t>
            </a:r>
            <a:r>
              <a:rPr lang="en-US" baseline="0" dirty="0" smtClean="0"/>
              <a:t> SRP, LSP</a:t>
            </a:r>
            <a:endParaRPr lang="en-US" dirty="0" smtClean="0"/>
          </a:p>
          <a:p>
            <a:r>
              <a:rPr lang="en-US" dirty="0" smtClean="0"/>
              <a:t>The app as a whole does more than the</a:t>
            </a:r>
            <a:r>
              <a:rPr lang="en-US" baseline="0" dirty="0" smtClean="0"/>
              <a:t> individual parts</a:t>
            </a:r>
          </a:p>
          <a:p>
            <a:r>
              <a:rPr lang="en-US" baseline="0" dirty="0" smtClean="0"/>
              <a:t>All the parts work well by themselves, but they work better when coordinated together</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code re-use is low on the totem pole? good OO architecture and high cohesion means we are more likely to be able to re-use, without making re-use a goal</a:t>
            </a:r>
            <a:endParaRPr lang="en-US" dirty="0"/>
          </a:p>
        </p:txBody>
      </p:sp>
      <p:sp>
        <p:nvSpPr>
          <p:cNvPr id="4" name="Slide Number Placeholder 3"/>
          <p:cNvSpPr>
            <a:spLocks noGrp="1"/>
          </p:cNvSpPr>
          <p:nvPr>
            <p:ph type="sldNum" sz="quarter" idx="10"/>
          </p:nvPr>
        </p:nvSpPr>
        <p:spPr/>
        <p:txBody>
          <a:bodyPr/>
          <a:lstStyle/>
          <a:p>
            <a:fld id="{F40E2418-650B-4841-BB37-E4A946AE1E14}" type="slidenum">
              <a:rPr lang="en-US" smtClean="0"/>
              <a:t>34</a:t>
            </a:fld>
            <a:endParaRPr lang="en-US"/>
          </a:p>
        </p:txBody>
      </p:sp>
    </p:spTree>
    <p:extLst>
      <p:ext uri="{BB962C8B-B14F-4D97-AF65-F5344CB8AC3E}">
        <p14:creationId xmlns:p14="http://schemas.microsoft.com/office/powerpoint/2010/main" val="200457512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SRP, ISP, OCP</a:t>
            </a:r>
          </a:p>
          <a:p>
            <a:r>
              <a:rPr lang="en-US" dirty="0" smtClean="0"/>
              <a:t>With each part of the app well encapsulated, we have no duplication</a:t>
            </a:r>
          </a:p>
          <a:p>
            <a:r>
              <a:rPr lang="en-US" dirty="0" smtClean="0"/>
              <a:t>We</a:t>
            </a:r>
            <a:r>
              <a:rPr lang="en-US" baseline="0" dirty="0" smtClean="0"/>
              <a:t> can segment the parts of the app for a number of reasons: testing, giving responsibility to certain developers, </a:t>
            </a:r>
            <a:r>
              <a:rPr lang="en-US" baseline="0" dirty="0" err="1" smtClean="0"/>
              <a:t>etc</a:t>
            </a:r>
            <a:endParaRPr lang="en-US" baseline="0" dirty="0" smtClean="0"/>
          </a:p>
          <a:p>
            <a:r>
              <a:rPr lang="en-US" baseline="0" dirty="0" smtClean="0"/>
              <a:t>We can change parts of the app and it’s behavior without touching the rest of the app</a:t>
            </a:r>
            <a:endParaRPr lang="en-US" dirty="0"/>
          </a:p>
        </p:txBody>
      </p:sp>
      <p:sp>
        <p:nvSpPr>
          <p:cNvPr id="4" name="Slide Number Placeholder 3"/>
          <p:cNvSpPr>
            <a:spLocks noGrp="1"/>
          </p:cNvSpPr>
          <p:nvPr>
            <p:ph type="sldNum" sz="quarter" idx="10"/>
          </p:nvPr>
        </p:nvSpPr>
        <p:spPr/>
        <p:txBody>
          <a:bodyPr/>
          <a:lstStyle/>
          <a:p>
            <a:fld id="{F40E2418-650B-4841-BB37-E4A946AE1E14}" type="slidenum">
              <a:rPr lang="en-US" smtClean="0"/>
              <a:t>35</a:t>
            </a:fld>
            <a:endParaRPr lang="en-US"/>
          </a:p>
        </p:txBody>
      </p:sp>
    </p:spTree>
    <p:extLst>
      <p:ext uri="{BB962C8B-B14F-4D97-AF65-F5344CB8AC3E}">
        <p14:creationId xmlns:p14="http://schemas.microsoft.com/office/powerpoint/2010/main" val="241716062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40E2418-650B-4841-BB37-E4A946AE1E14}" type="slidenum">
              <a:rPr lang="en-US" smtClean="0"/>
              <a:t>36</a:t>
            </a:fld>
            <a:endParaRPr lang="en-US"/>
          </a:p>
        </p:txBody>
      </p:sp>
    </p:spTree>
    <p:extLst>
      <p:ext uri="{BB962C8B-B14F-4D97-AF65-F5344CB8AC3E}">
        <p14:creationId xmlns:p14="http://schemas.microsoft.com/office/powerpoint/2010/main" val="34465981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a:t>
            </a:r>
            <a:r>
              <a:rPr lang="en-US" baseline="0" dirty="0" smtClean="0"/>
              <a:t> whole is greater than the sum of the parts.</a:t>
            </a:r>
          </a:p>
          <a:p>
            <a:r>
              <a:rPr lang="en-US" baseline="0" dirty="0" smtClean="0"/>
              <a:t>A 10,000 line “god” class (all powerful, all knowing) cannot be cohesive, by definition</a:t>
            </a:r>
            <a:endParaRPr lang="en-US" dirty="0"/>
          </a:p>
        </p:txBody>
      </p:sp>
      <p:sp>
        <p:nvSpPr>
          <p:cNvPr id="4" name="Slide Number Placeholder 3"/>
          <p:cNvSpPr>
            <a:spLocks noGrp="1"/>
          </p:cNvSpPr>
          <p:nvPr>
            <p:ph type="sldNum" sz="quarter" idx="10"/>
          </p:nvPr>
        </p:nvSpPr>
        <p:spPr/>
        <p:txBody>
          <a:bodyPr/>
          <a:lstStyle/>
          <a:p>
            <a:pPr>
              <a:defRPr/>
            </a:pPr>
            <a:fld id="{1931C8FD-CC35-423B-99F4-64D81D6A80AE}" type="slidenum">
              <a:rPr lang="en-US" smtClean="0"/>
              <a:pPr>
                <a:defRPr/>
              </a:pPr>
              <a:t>4</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Information hiding, not just data hiding.</a:t>
            </a:r>
          </a:p>
          <a:p>
            <a:r>
              <a:rPr lang="en-US" dirty="0" smtClean="0"/>
              <a:t>Properties are not encapsulation</a:t>
            </a:r>
            <a:endParaRPr lang="en-US" baseline="0" dirty="0" smtClean="0"/>
          </a:p>
          <a:p>
            <a:r>
              <a:rPr lang="en-US" baseline="0" dirty="0" smtClean="0"/>
              <a:t>Design decisions, logic, and behavior, which may be mixed with data / properties</a:t>
            </a:r>
            <a:endParaRPr lang="en-US" dirty="0" smtClean="0"/>
          </a:p>
          <a:p>
            <a:r>
              <a:rPr lang="en-US" dirty="0" smtClean="0"/>
              <a:t>A black box… but with an API</a:t>
            </a:r>
            <a:r>
              <a:rPr lang="en-US" baseline="0" dirty="0" smtClean="0"/>
              <a:t> to get something in and out.</a:t>
            </a:r>
            <a:endParaRPr lang="en-US" dirty="0"/>
          </a:p>
        </p:txBody>
      </p:sp>
      <p:sp>
        <p:nvSpPr>
          <p:cNvPr id="4" name="Slide Number Placeholder 3"/>
          <p:cNvSpPr>
            <a:spLocks noGrp="1"/>
          </p:cNvSpPr>
          <p:nvPr>
            <p:ph type="sldNum" sz="quarter" idx="10"/>
          </p:nvPr>
        </p:nvSpPr>
        <p:spPr/>
        <p:txBody>
          <a:bodyPr/>
          <a:lstStyle/>
          <a:p>
            <a:pPr>
              <a:defRPr/>
            </a:pPr>
            <a:fld id="{1931C8FD-CC35-423B-99F4-64D81D6A80AE}" type="slidenum">
              <a:rPr lang="en-US" smtClean="0"/>
              <a:pPr>
                <a:defRPr/>
              </a:pPr>
              <a:t>5</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OO principles are not,</a:t>
            </a:r>
            <a:r>
              <a:rPr lang="en-US" baseline="0" dirty="0" smtClean="0"/>
              <a:t> in themselves, the goal</a:t>
            </a:r>
          </a:p>
          <a:p>
            <a:r>
              <a:rPr lang="en-US" baseline="0" dirty="0" smtClean="0"/>
              <a:t>they are not impossible or impractical</a:t>
            </a:r>
          </a:p>
          <a:p>
            <a:r>
              <a:rPr lang="en-US" baseline="0" dirty="0" smtClean="0"/>
              <a:t>But trying to scale the mountain directly can be overwhelming and make it seem impossible</a:t>
            </a:r>
          </a:p>
        </p:txBody>
      </p:sp>
      <p:sp>
        <p:nvSpPr>
          <p:cNvPr id="4" name="Slide Number Placeholder 3"/>
          <p:cNvSpPr>
            <a:spLocks noGrp="1"/>
          </p:cNvSpPr>
          <p:nvPr>
            <p:ph type="sldNum" sz="quarter" idx="10"/>
          </p:nvPr>
        </p:nvSpPr>
        <p:spPr/>
        <p:txBody>
          <a:bodyPr/>
          <a:lstStyle/>
          <a:p>
            <a:fld id="{F40E2418-650B-4841-BB37-E4A946AE1E14}" type="slidenum">
              <a:rPr lang="en-US" smtClean="0"/>
              <a:t>6</a:t>
            </a:fld>
            <a:endParaRPr lang="en-US"/>
          </a:p>
        </p:txBody>
      </p:sp>
    </p:spTree>
    <p:extLst>
      <p:ext uri="{BB962C8B-B14F-4D97-AF65-F5344CB8AC3E}">
        <p14:creationId xmlns:p14="http://schemas.microsoft.com/office/powerpoint/2010/main" val="17755047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SOLID helps us get to the lofty goals of the OO principles</a:t>
            </a:r>
          </a:p>
          <a:p>
            <a:r>
              <a:rPr lang="en-US" dirty="0" smtClean="0"/>
              <a:t>They give us a way to manage the dependencies in our app, which helps</a:t>
            </a:r>
            <a:r>
              <a:rPr lang="en-US" baseline="0" dirty="0" smtClean="0"/>
              <a:t> us create good OO software</a:t>
            </a:r>
            <a:endParaRPr lang="en-US" dirty="0" smtClean="0"/>
          </a:p>
          <a:p>
            <a:r>
              <a:rPr lang="en-US" dirty="0" smtClean="0"/>
              <a:t>But these are just principles, not laws. They have a context</a:t>
            </a:r>
            <a:r>
              <a:rPr lang="en-US" baseline="0" dirty="0" smtClean="0"/>
              <a:t> in which they apply, and there are times when they are not needed or they are applied differently</a:t>
            </a:r>
          </a:p>
          <a:p>
            <a:endParaRPr lang="en-US" dirty="0"/>
          </a:p>
        </p:txBody>
      </p:sp>
      <p:sp>
        <p:nvSpPr>
          <p:cNvPr id="4" name="Slide Number Placeholder 3"/>
          <p:cNvSpPr>
            <a:spLocks noGrp="1"/>
          </p:cNvSpPr>
          <p:nvPr>
            <p:ph type="sldNum" sz="quarter" idx="10"/>
          </p:nvPr>
        </p:nvSpPr>
        <p:spPr/>
        <p:txBody>
          <a:bodyPr/>
          <a:lstStyle/>
          <a:p>
            <a:fld id="{F40E2418-650B-4841-BB37-E4A946AE1E14}" type="slidenum">
              <a:rPr lang="en-US" smtClean="0"/>
              <a:t>7</a:t>
            </a:fld>
            <a:endParaRPr lang="en-US"/>
          </a:p>
        </p:txBody>
      </p:sp>
    </p:spTree>
    <p:extLst>
      <p:ext uri="{BB962C8B-B14F-4D97-AF65-F5344CB8AC3E}">
        <p14:creationId xmlns:p14="http://schemas.microsoft.com/office/powerpoint/2010/main" val="37960929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Take the stairs, don’t scale the mountain in one giant leap.</a:t>
            </a:r>
          </a:p>
          <a:p>
            <a:endParaRPr lang="en-US" dirty="0"/>
          </a:p>
        </p:txBody>
      </p:sp>
      <p:sp>
        <p:nvSpPr>
          <p:cNvPr id="4" name="Slide Number Placeholder 3"/>
          <p:cNvSpPr>
            <a:spLocks noGrp="1"/>
          </p:cNvSpPr>
          <p:nvPr>
            <p:ph type="sldNum" sz="quarter" idx="10"/>
          </p:nvPr>
        </p:nvSpPr>
        <p:spPr/>
        <p:txBody>
          <a:bodyPr/>
          <a:lstStyle/>
          <a:p>
            <a:pPr>
              <a:defRPr/>
            </a:pPr>
            <a:fld id="{1931C8FD-CC35-423B-99F4-64D81D6A80AE}" type="slidenum">
              <a:rPr lang="en-US" smtClean="0"/>
              <a:pPr>
                <a:defRPr/>
              </a:pPr>
              <a:t>8</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Basic requirements of the app: read a file, send an email.</a:t>
            </a:r>
          </a:p>
          <a:p>
            <a:r>
              <a:rPr lang="en-US" dirty="0" smtClean="0"/>
              <a:t>Show the super simple demo app code</a:t>
            </a:r>
          </a:p>
          <a:p>
            <a:endParaRPr lang="en-US" dirty="0"/>
          </a:p>
        </p:txBody>
      </p:sp>
      <p:sp>
        <p:nvSpPr>
          <p:cNvPr id="4" name="Slide Number Placeholder 3"/>
          <p:cNvSpPr>
            <a:spLocks noGrp="1"/>
          </p:cNvSpPr>
          <p:nvPr>
            <p:ph type="sldNum" sz="quarter" idx="10"/>
          </p:nvPr>
        </p:nvSpPr>
        <p:spPr/>
        <p:txBody>
          <a:bodyPr/>
          <a:lstStyle/>
          <a:p>
            <a:fld id="{F40E2418-650B-4841-BB37-E4A946AE1E14}" type="slidenum">
              <a:rPr lang="en-US" smtClean="0"/>
              <a:t>9</a:t>
            </a:fld>
            <a:endParaRPr lang="en-US"/>
          </a:p>
        </p:txBody>
      </p:sp>
    </p:spTree>
    <p:extLst>
      <p:ext uri="{BB962C8B-B14F-4D97-AF65-F5344CB8AC3E}">
        <p14:creationId xmlns:p14="http://schemas.microsoft.com/office/powerpoint/2010/main" val="33689398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371600"/>
            <a:ext cx="7848600" cy="1927225"/>
          </a:xfrm>
        </p:spPr>
        <p:txBody>
          <a:bodyPr anchor="b">
            <a:noAutofit/>
          </a:bodyPr>
          <a:lstStyle>
            <a:lvl1pPr>
              <a:defRPr sz="5400" cap="all" baseline="0"/>
            </a:lvl1pPr>
          </a:lstStyle>
          <a:p>
            <a:r>
              <a:rPr lang="en-US" smtClean="0"/>
              <a:t>Click to edit Master title style</a:t>
            </a:r>
            <a:endParaRPr lang="en-US" dirty="0"/>
          </a:p>
        </p:txBody>
      </p:sp>
      <p:sp>
        <p:nvSpPr>
          <p:cNvPr id="3" name="Subtitle 2"/>
          <p:cNvSpPr>
            <a:spLocks noGrp="1"/>
          </p:cNvSpPr>
          <p:nvPr>
            <p:ph type="subTitle" idx="1"/>
          </p:nvPr>
        </p:nvSpPr>
        <p:spPr>
          <a:xfrm>
            <a:off x="685800" y="3505200"/>
            <a:ext cx="6400800" cy="1752600"/>
          </a:xfrm>
        </p:spPr>
        <p:txBody>
          <a:bodyPr/>
          <a:lstStyle>
            <a:lvl1pPr marL="0" indent="0" algn="l">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C8A432C8-69A7-458B-9684-2BFA64B31948}" type="datetime2">
              <a:rPr lang="en-US" smtClean="0"/>
              <a:t>Friday, March 4, 2011</a:t>
            </a:fld>
            <a:endParaRPr lang="en-US"/>
          </a:p>
        </p:txBody>
      </p:sp>
      <p:sp>
        <p:nvSpPr>
          <p:cNvPr id="5" name="Footer Placeholder 4"/>
          <p:cNvSpPr>
            <a:spLocks noGrp="1"/>
          </p:cNvSpPr>
          <p:nvPr>
            <p:ph type="ftr" sz="quarter" idx="11"/>
          </p:nvPr>
        </p:nvSpPr>
        <p:spPr/>
        <p:txBody>
          <a:bodyPr/>
          <a:lstStyle/>
          <a:p>
            <a:pPr algn="r"/>
            <a:endParaRPr lang="en-US" dirty="0"/>
          </a:p>
        </p:txBody>
      </p:sp>
      <p:sp>
        <p:nvSpPr>
          <p:cNvPr id="6" name="Slide Number Placeholder 5"/>
          <p:cNvSpPr>
            <a:spLocks noGrp="1"/>
          </p:cNvSpPr>
          <p:nvPr>
            <p:ph type="sldNum" sz="quarter" idx="12"/>
          </p:nvPr>
        </p:nvSpPr>
        <p:spPr/>
        <p:txBody>
          <a:bodyPr/>
          <a:lstStyle/>
          <a:p>
            <a:fld id="{0CFEC368-1D7A-4F81-ABF6-AE0E36BAF64C}" type="slidenum">
              <a:rPr lang="en-US" smtClean="0"/>
              <a:pPr/>
              <a:t>‹#›</a:t>
            </a:fld>
            <a:endParaRPr lang="en-US"/>
          </a:p>
        </p:txBody>
      </p:sp>
      <p:cxnSp>
        <p:nvCxnSpPr>
          <p:cNvPr id="8" name="Straight Connector 7"/>
          <p:cNvCxnSpPr/>
          <p:nvPr/>
        </p:nvCxnSpPr>
        <p:spPr>
          <a:xfrm>
            <a:off x="685800" y="3398520"/>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CC057FC-95B6-4D89-AFDA-ABA33EE921E5}" type="datetime2">
              <a:rPr lang="en-US" smtClean="0"/>
              <a:t>Friday, March 4, 2011</a:t>
            </a:fld>
            <a:endParaRPr lang="en-US"/>
          </a:p>
        </p:txBody>
      </p:sp>
      <p:sp>
        <p:nvSpPr>
          <p:cNvPr id="5" name="Footer Placeholder 4"/>
          <p:cNvSpPr>
            <a:spLocks noGrp="1"/>
          </p:cNvSpPr>
          <p:nvPr>
            <p:ph type="ftr" sz="quarter" idx="11"/>
          </p:nvPr>
        </p:nvSpPr>
        <p:spPr/>
        <p:txBody>
          <a:bodyPr/>
          <a:lstStyle/>
          <a:p>
            <a:pPr algn="r"/>
            <a:endParaRPr lang="en-US" dirty="0"/>
          </a:p>
        </p:txBody>
      </p:sp>
      <p:sp>
        <p:nvSpPr>
          <p:cNvPr id="6" name="Slide Number Placeholder 5"/>
          <p:cNvSpPr>
            <a:spLocks noGrp="1"/>
          </p:cNvSpPr>
          <p:nvPr>
            <p:ph type="sldNum" sz="quarter" idx="12"/>
          </p:nvPr>
        </p:nvSpPr>
        <p:spPr/>
        <p:txBody>
          <a:bodyPr/>
          <a:lstStyle/>
          <a:p>
            <a:fld id="{0CFEC368-1D7A-4F81-ABF6-AE0E36BAF64C}"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609600"/>
            <a:ext cx="2057400" cy="5867400"/>
          </a:xfrm>
        </p:spPr>
        <p:txBody>
          <a:bodyPr vert="eaVert" anchor="b"/>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609600"/>
            <a:ext cx="6019800" cy="5867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C4549AC-EB31-477F-92A9-B1988E232878}" type="datetime2">
              <a:rPr lang="en-US" smtClean="0"/>
              <a:t>Friday, March 4, 2011</a:t>
            </a:fld>
            <a:endParaRPr lang="en-US"/>
          </a:p>
        </p:txBody>
      </p:sp>
      <p:sp>
        <p:nvSpPr>
          <p:cNvPr id="5" name="Footer Placeholder 4"/>
          <p:cNvSpPr>
            <a:spLocks noGrp="1"/>
          </p:cNvSpPr>
          <p:nvPr>
            <p:ph type="ftr" sz="quarter" idx="11"/>
          </p:nvPr>
        </p:nvSpPr>
        <p:spPr/>
        <p:txBody>
          <a:bodyPr/>
          <a:lstStyle/>
          <a:p>
            <a:pPr algn="r"/>
            <a:endParaRPr lang="en-US" dirty="0"/>
          </a:p>
        </p:txBody>
      </p:sp>
      <p:sp>
        <p:nvSpPr>
          <p:cNvPr id="6" name="Slide Number Placeholder 5"/>
          <p:cNvSpPr>
            <a:spLocks noGrp="1"/>
          </p:cNvSpPr>
          <p:nvPr>
            <p:ph type="sldNum" sz="quarter" idx="12"/>
          </p:nvPr>
        </p:nvSpPr>
        <p:spPr/>
        <p:txBody>
          <a:bodyPr/>
          <a:lstStyle/>
          <a:p>
            <a:fld id="{0CFEC368-1D7A-4F81-ABF6-AE0E36BAF64C}"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5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94600067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56251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396A3A3-94A6-4E5B-AF39-173ACA3E61CC}" type="datetime2">
              <a:rPr lang="en-US" smtClean="0"/>
              <a:t>Friday, March 4, 2011</a:t>
            </a:fld>
            <a:endParaRPr lang="en-US"/>
          </a:p>
        </p:txBody>
      </p:sp>
      <p:sp>
        <p:nvSpPr>
          <p:cNvPr id="5" name="Footer Placeholder 4"/>
          <p:cNvSpPr>
            <a:spLocks noGrp="1"/>
          </p:cNvSpPr>
          <p:nvPr>
            <p:ph type="ftr" sz="quarter" idx="11"/>
          </p:nvPr>
        </p:nvSpPr>
        <p:spPr/>
        <p:txBody>
          <a:bodyPr/>
          <a:lstStyle/>
          <a:p>
            <a:pPr algn="r"/>
            <a:endParaRPr lang="en-US" dirty="0"/>
          </a:p>
        </p:txBody>
      </p:sp>
      <p:sp>
        <p:nvSpPr>
          <p:cNvPr id="6" name="Slide Number Placeholder 5"/>
          <p:cNvSpPr>
            <a:spLocks noGrp="1"/>
          </p:cNvSpPr>
          <p:nvPr>
            <p:ph type="sldNum" sz="quarter" idx="12"/>
          </p:nvPr>
        </p:nvSpPr>
        <p:spPr/>
        <p:txBody>
          <a:bodyPr/>
          <a:lstStyle/>
          <a:p>
            <a:fld id="{0CFEC368-1D7A-4F81-ABF6-AE0E36BAF64C}"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2362200"/>
            <a:ext cx="7772400" cy="2200275"/>
          </a:xfrm>
        </p:spPr>
        <p:txBody>
          <a:bodyPr anchor="b">
            <a:normAutofit/>
          </a:bodyPr>
          <a:lstStyle>
            <a:lvl1pPr algn="l">
              <a:defRPr sz="48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722313" y="4626864"/>
            <a:ext cx="7772400" cy="1500187"/>
          </a:xfrm>
        </p:spPr>
        <p:txBody>
          <a:bodyPr anchor="t">
            <a:normAutofit/>
          </a:bodyPr>
          <a:lstStyle>
            <a:lvl1pPr marL="0" indent="0">
              <a:buNone/>
              <a:defRPr sz="24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933D019-A32C-4EAD-B8E6-DBDA699692FD}" type="datetime2">
              <a:rPr lang="en-US" smtClean="0"/>
              <a:t>Friday, March 4, 2011</a:t>
            </a:fld>
            <a:endParaRPr lang="en-US"/>
          </a:p>
        </p:txBody>
      </p:sp>
      <p:sp>
        <p:nvSpPr>
          <p:cNvPr id="5" name="Footer Placeholder 4"/>
          <p:cNvSpPr>
            <a:spLocks noGrp="1"/>
          </p:cNvSpPr>
          <p:nvPr>
            <p:ph type="ftr" sz="quarter" idx="11"/>
          </p:nvPr>
        </p:nvSpPr>
        <p:spPr/>
        <p:txBody>
          <a:bodyPr/>
          <a:lstStyle/>
          <a:p>
            <a:pPr algn="r"/>
            <a:endParaRPr lang="en-US" dirty="0"/>
          </a:p>
        </p:txBody>
      </p:sp>
      <p:sp>
        <p:nvSpPr>
          <p:cNvPr id="6" name="Slide Number Placeholder 5"/>
          <p:cNvSpPr>
            <a:spLocks noGrp="1"/>
          </p:cNvSpPr>
          <p:nvPr>
            <p:ph type="sldNum" sz="quarter" idx="12"/>
          </p:nvPr>
        </p:nvSpPr>
        <p:spPr/>
        <p:txBody>
          <a:bodyPr/>
          <a:lstStyle/>
          <a:p>
            <a:fld id="{0CFEC368-1D7A-4F81-ABF6-AE0E36BAF64C}" type="slidenum">
              <a:rPr lang="en-US" smtClean="0"/>
              <a:pPr/>
              <a:t>‹#›</a:t>
            </a:fld>
            <a:endParaRPr lang="en-US"/>
          </a:p>
        </p:txBody>
      </p:sp>
      <p:cxnSp>
        <p:nvCxnSpPr>
          <p:cNvPr id="7" name="Straight Connector 6"/>
          <p:cNvCxnSpPr/>
          <p:nvPr/>
        </p:nvCxnSpPr>
        <p:spPr>
          <a:xfrm>
            <a:off x="731520" y="4599432"/>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CCEBA98F-560C-4997-81C4-81D4D9187EAB}" type="datetime2">
              <a:rPr lang="en-US" smtClean="0"/>
              <a:t>Friday, March 4, 2011</a:t>
            </a:fld>
            <a:endParaRPr lang="en-US"/>
          </a:p>
        </p:txBody>
      </p:sp>
      <p:sp>
        <p:nvSpPr>
          <p:cNvPr id="6" name="Footer Placeholder 5"/>
          <p:cNvSpPr>
            <a:spLocks noGrp="1"/>
          </p:cNvSpPr>
          <p:nvPr>
            <p:ph type="ftr" sz="quarter" idx="11"/>
          </p:nvPr>
        </p:nvSpPr>
        <p:spPr/>
        <p:txBody>
          <a:bodyPr/>
          <a:lstStyle/>
          <a:p>
            <a:pPr algn="r"/>
            <a:endParaRPr lang="en-US" dirty="0"/>
          </a:p>
        </p:txBody>
      </p:sp>
      <p:sp>
        <p:nvSpPr>
          <p:cNvPr id="7" name="Slide Number Placeholder 6"/>
          <p:cNvSpPr>
            <a:spLocks noGrp="1"/>
          </p:cNvSpPr>
          <p:nvPr>
            <p:ph type="sldNum" sz="quarter" idx="12"/>
          </p:nvPr>
        </p:nvSpPr>
        <p:spPr/>
        <p:txBody>
          <a:bodyPr/>
          <a:lstStyle/>
          <a:p>
            <a:fld id="{0CFEC368-1D7A-4F81-ABF6-AE0E36BAF64C}"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45720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75488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75488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150972B2-CA5C-437D-87D0-8081271A9E4B}" type="datetime2">
              <a:rPr lang="en-US" smtClean="0"/>
              <a:t>Friday, March 4, 2011</a:t>
            </a:fld>
            <a:endParaRPr lang="en-US"/>
          </a:p>
        </p:txBody>
      </p:sp>
      <p:sp>
        <p:nvSpPr>
          <p:cNvPr id="8" name="Footer Placeholder 7"/>
          <p:cNvSpPr>
            <a:spLocks noGrp="1"/>
          </p:cNvSpPr>
          <p:nvPr>
            <p:ph type="ftr" sz="quarter" idx="11"/>
          </p:nvPr>
        </p:nvSpPr>
        <p:spPr/>
        <p:txBody>
          <a:bodyPr/>
          <a:lstStyle/>
          <a:p>
            <a:pPr algn="r"/>
            <a:endParaRPr lang="en-US" dirty="0"/>
          </a:p>
        </p:txBody>
      </p:sp>
      <p:sp>
        <p:nvSpPr>
          <p:cNvPr id="9" name="Slide Number Placeholder 8"/>
          <p:cNvSpPr>
            <a:spLocks noGrp="1"/>
          </p:cNvSpPr>
          <p:nvPr>
            <p:ph type="sldNum" sz="quarter" idx="12"/>
          </p:nvPr>
        </p:nvSpPr>
        <p:spPr/>
        <p:txBody>
          <a:bodyPr/>
          <a:lstStyle/>
          <a:p>
            <a:fld id="{0CFEC368-1D7A-4F81-ABF6-AE0E36BAF64C}" type="slidenum">
              <a:rPr lang="en-US" smtClean="0"/>
              <a:pPr/>
              <a:t>‹#›</a:t>
            </a:fld>
            <a:endParaRPr lang="en-US"/>
          </a:p>
        </p:txBody>
      </p:sp>
      <p:cxnSp>
        <p:nvCxnSpPr>
          <p:cNvPr id="11" name="Straight Connector 10"/>
          <p:cNvCxnSpPr/>
          <p:nvPr/>
        </p:nvCxnSpPr>
        <p:spPr>
          <a:xfrm rot="5400000">
            <a:off x="2217817" y="4045823"/>
            <a:ext cx="4709160" cy="79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79CD4847-11EF-4466-A8AD-85CDB7B49118}" type="datetime2">
              <a:rPr lang="en-US" smtClean="0"/>
              <a:t>Friday, March 4, 2011</a:t>
            </a:fld>
            <a:endParaRPr lang="en-US"/>
          </a:p>
        </p:txBody>
      </p:sp>
      <p:sp>
        <p:nvSpPr>
          <p:cNvPr id="4" name="Footer Placeholder 3"/>
          <p:cNvSpPr>
            <a:spLocks noGrp="1"/>
          </p:cNvSpPr>
          <p:nvPr>
            <p:ph type="ftr" sz="quarter" idx="11"/>
          </p:nvPr>
        </p:nvSpPr>
        <p:spPr/>
        <p:txBody>
          <a:bodyPr/>
          <a:lstStyle/>
          <a:p>
            <a:pPr algn="r"/>
            <a:endParaRPr lang="en-US" dirty="0"/>
          </a:p>
        </p:txBody>
      </p:sp>
      <p:sp>
        <p:nvSpPr>
          <p:cNvPr id="5" name="Slide Number Placeholder 4"/>
          <p:cNvSpPr>
            <a:spLocks noGrp="1"/>
          </p:cNvSpPr>
          <p:nvPr>
            <p:ph type="sldNum" sz="quarter" idx="12"/>
          </p:nvPr>
        </p:nvSpPr>
        <p:spPr/>
        <p:txBody>
          <a:bodyPr/>
          <a:lstStyle/>
          <a:p>
            <a:fld id="{0CFEC368-1D7A-4F81-ABF6-AE0E36BAF64C}"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168457A-3AB9-4880-8A0C-9F8524491207}" type="datetime2">
              <a:rPr lang="en-US" smtClean="0"/>
              <a:t>Friday, March 4, 2011</a:t>
            </a:fld>
            <a:endParaRPr lang="en-US"/>
          </a:p>
        </p:txBody>
      </p:sp>
      <p:sp>
        <p:nvSpPr>
          <p:cNvPr id="3" name="Footer Placeholder 2"/>
          <p:cNvSpPr>
            <a:spLocks noGrp="1"/>
          </p:cNvSpPr>
          <p:nvPr>
            <p:ph type="ftr" sz="quarter" idx="11"/>
          </p:nvPr>
        </p:nvSpPr>
        <p:spPr/>
        <p:txBody>
          <a:bodyPr/>
          <a:lstStyle/>
          <a:p>
            <a:pPr algn="r"/>
            <a:endParaRPr lang="en-US" dirty="0"/>
          </a:p>
        </p:txBody>
      </p:sp>
      <p:sp>
        <p:nvSpPr>
          <p:cNvPr id="4" name="Slide Number Placeholder 3"/>
          <p:cNvSpPr>
            <a:spLocks noGrp="1"/>
          </p:cNvSpPr>
          <p:nvPr>
            <p:ph type="sldNum" sz="quarter" idx="12"/>
          </p:nvPr>
        </p:nvSpPr>
        <p:spPr/>
        <p:txBody>
          <a:bodyPr/>
          <a:lstStyle/>
          <a:p>
            <a:fld id="{0CFEC368-1D7A-4F81-ABF6-AE0E36BAF64C}"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080"/>
            <a:ext cx="2139696" cy="1261872"/>
          </a:xfrm>
        </p:spPr>
        <p:txBody>
          <a:bodyPr anchor="b">
            <a:noAutofit/>
          </a:bodyPr>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2971800" y="792080"/>
            <a:ext cx="5715000" cy="55778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1" y="2130552"/>
            <a:ext cx="2139696" cy="424361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FE976D3-5B7F-4300-ABED-C91F1B2AE209}" type="datetime2">
              <a:rPr lang="en-US" smtClean="0"/>
              <a:t>Friday, March 4, 2011</a:t>
            </a:fld>
            <a:endParaRPr lang="en-US"/>
          </a:p>
        </p:txBody>
      </p:sp>
      <p:sp>
        <p:nvSpPr>
          <p:cNvPr id="6" name="Footer Placeholder 5"/>
          <p:cNvSpPr>
            <a:spLocks noGrp="1"/>
          </p:cNvSpPr>
          <p:nvPr>
            <p:ph type="ftr" sz="quarter" idx="11"/>
          </p:nvPr>
        </p:nvSpPr>
        <p:spPr/>
        <p:txBody>
          <a:bodyPr/>
          <a:lstStyle/>
          <a:p>
            <a:pPr algn="r"/>
            <a:endParaRPr lang="en-US" dirty="0"/>
          </a:p>
        </p:txBody>
      </p:sp>
      <p:sp>
        <p:nvSpPr>
          <p:cNvPr id="7" name="Slide Number Placeholder 6"/>
          <p:cNvSpPr>
            <a:spLocks noGrp="1"/>
          </p:cNvSpPr>
          <p:nvPr>
            <p:ph type="sldNum" sz="quarter" idx="12"/>
          </p:nvPr>
        </p:nvSpPr>
        <p:spPr/>
        <p:txBody>
          <a:bodyPr/>
          <a:lstStyle/>
          <a:p>
            <a:fld id="{0CFEC368-1D7A-4F81-ABF6-AE0E36BAF64C}" type="slidenum">
              <a:rPr lang="en-US" smtClean="0"/>
              <a:pPr/>
              <a:t>‹#›</a:t>
            </a:fld>
            <a:endParaRPr lang="en-US"/>
          </a:p>
        </p:txBody>
      </p:sp>
      <p:cxnSp>
        <p:nvCxnSpPr>
          <p:cNvPr id="9" name="Straight Connector 8"/>
          <p:cNvCxnSpPr/>
          <p:nvPr/>
        </p:nvCxnSpPr>
        <p:spPr>
          <a:xfrm rot="5400000">
            <a:off x="-13116" y="3580206"/>
            <a:ext cx="557784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480"/>
            <a:ext cx="2142680" cy="1264920"/>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p:cNvSpPr>
          <p:nvPr>
            <p:ph type="pic" idx="1"/>
          </p:nvPr>
        </p:nvSpPr>
        <p:spPr>
          <a:xfrm>
            <a:off x="2858610" y="838201"/>
            <a:ext cx="5904390" cy="5500456"/>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457200" y="2133600"/>
            <a:ext cx="2139696" cy="424281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BDC1E59-17DD-41CE-97CA-624A472382D4}" type="datetime2">
              <a:rPr lang="en-US" smtClean="0"/>
              <a:t>Friday, March 4, 2011</a:t>
            </a:fld>
            <a:endParaRPr lang="en-US"/>
          </a:p>
        </p:txBody>
      </p:sp>
      <p:sp>
        <p:nvSpPr>
          <p:cNvPr id="6" name="Footer Placeholder 5"/>
          <p:cNvSpPr>
            <a:spLocks noGrp="1"/>
          </p:cNvSpPr>
          <p:nvPr>
            <p:ph type="ftr" sz="quarter" idx="11"/>
          </p:nvPr>
        </p:nvSpPr>
        <p:spPr/>
        <p:txBody>
          <a:bodyPr/>
          <a:lstStyle/>
          <a:p>
            <a:pPr algn="r"/>
            <a:endParaRPr lang="en-US" dirty="0"/>
          </a:p>
        </p:txBody>
      </p:sp>
      <p:sp>
        <p:nvSpPr>
          <p:cNvPr id="7" name="Slide Number Placeholder 6"/>
          <p:cNvSpPr>
            <a:spLocks noGrp="1"/>
          </p:cNvSpPr>
          <p:nvPr>
            <p:ph type="sldNum" sz="quarter" idx="12"/>
          </p:nvPr>
        </p:nvSpPr>
        <p:spPr/>
        <p:txBody>
          <a:bodyPr/>
          <a:lstStyle/>
          <a:p>
            <a:fld id="{0CFEC368-1D7A-4F81-ABF6-AE0E36BAF64C}"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a:xfrm>
            <a:off x="0" y="220786"/>
            <a:ext cx="9144000" cy="2286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457200" y="533400"/>
            <a:ext cx="8229600" cy="99060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600200"/>
            <a:ext cx="8229600" cy="4876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Rectangle 6"/>
          <p:cNvSpPr/>
          <p:nvPr/>
        </p:nvSpPr>
        <p:spPr>
          <a:xfrm>
            <a:off x="0" y="0"/>
            <a:ext cx="9144000" cy="365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2"/>
          </p:nvPr>
        </p:nvSpPr>
        <p:spPr>
          <a:xfrm>
            <a:off x="457200" y="18288"/>
            <a:ext cx="2895600" cy="329184"/>
          </a:xfrm>
          <a:prstGeom prst="rect">
            <a:avLst/>
          </a:prstGeom>
        </p:spPr>
        <p:txBody>
          <a:bodyPr vert="horz" lIns="91440" tIns="45720" rIns="91440" bIns="45720" rtlCol="0" anchor="ctr"/>
          <a:lstStyle>
            <a:lvl1pPr algn="l">
              <a:defRPr sz="1200">
                <a:solidFill>
                  <a:srgbClr val="FFFFFF"/>
                </a:solidFill>
              </a:defRPr>
            </a:lvl1pPr>
          </a:lstStyle>
          <a:p>
            <a:fld id="{A80CB818-7379-467D-8E76-EF9D9074A26C}" type="datetime2">
              <a:rPr lang="en-US" smtClean="0"/>
              <a:t>Friday, March 4, 2011</a:t>
            </a:fld>
            <a:endParaRPr lang="en-US" dirty="0"/>
          </a:p>
        </p:txBody>
      </p:sp>
      <p:sp>
        <p:nvSpPr>
          <p:cNvPr id="5" name="Footer Placeholder 4"/>
          <p:cNvSpPr>
            <a:spLocks noGrp="1"/>
          </p:cNvSpPr>
          <p:nvPr>
            <p:ph type="ftr" sz="quarter" idx="3"/>
          </p:nvPr>
        </p:nvSpPr>
        <p:spPr>
          <a:xfrm>
            <a:off x="3429000" y="18288"/>
            <a:ext cx="4114800" cy="329184"/>
          </a:xfrm>
          <a:prstGeom prst="rect">
            <a:avLst/>
          </a:prstGeom>
        </p:spPr>
        <p:txBody>
          <a:bodyPr vert="horz" lIns="91440" tIns="45720" rIns="91440" bIns="45720" rtlCol="0" anchor="ctr"/>
          <a:lstStyle>
            <a:lvl1pPr algn="ctr">
              <a:defRPr sz="1200">
                <a:solidFill>
                  <a:srgbClr val="FFFFFF"/>
                </a:solidFill>
              </a:defRPr>
            </a:lvl1pPr>
          </a:lstStyle>
          <a:p>
            <a:pPr algn="r"/>
            <a:endParaRPr lang="en-US" dirty="0"/>
          </a:p>
        </p:txBody>
      </p:sp>
      <p:sp>
        <p:nvSpPr>
          <p:cNvPr id="6" name="Slide Number Placeholder 5"/>
          <p:cNvSpPr>
            <a:spLocks noGrp="1"/>
          </p:cNvSpPr>
          <p:nvPr>
            <p:ph type="sldNum" sz="quarter" idx="4"/>
          </p:nvPr>
        </p:nvSpPr>
        <p:spPr>
          <a:xfrm>
            <a:off x="7620000" y="18288"/>
            <a:ext cx="1066800" cy="329184"/>
          </a:xfrm>
          <a:prstGeom prst="rect">
            <a:avLst/>
          </a:prstGeom>
        </p:spPr>
        <p:txBody>
          <a:bodyPr vert="horz" lIns="91440" tIns="45720" rIns="91440" bIns="45720" rtlCol="0" anchor="ctr"/>
          <a:lstStyle>
            <a:lvl1pPr algn="l">
              <a:defRPr sz="1400" b="1">
                <a:solidFill>
                  <a:srgbClr val="FFFFFF"/>
                </a:solidFill>
              </a:defRPr>
            </a:lvl1pPr>
          </a:lstStyle>
          <a:p>
            <a:fld id="{0CFEC368-1D7A-4F81-ABF6-AE0E36BAF64C}"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961" r:id="rId1"/>
    <p:sldLayoutId id="2147483962" r:id="rId2"/>
    <p:sldLayoutId id="2147483963" r:id="rId3"/>
    <p:sldLayoutId id="2147483964" r:id="rId4"/>
    <p:sldLayoutId id="2147483965" r:id="rId5"/>
    <p:sldLayoutId id="2147483966" r:id="rId6"/>
    <p:sldLayoutId id="2147483967" r:id="rId7"/>
    <p:sldLayoutId id="2147483968" r:id="rId8"/>
    <p:sldLayoutId id="2147483969" r:id="rId9"/>
    <p:sldLayoutId id="2147483970" r:id="rId10"/>
    <p:sldLayoutId id="2147483971" r:id="rId11"/>
    <p:sldLayoutId id="2147483972" r:id="rId12"/>
    <p:sldLayoutId id="2147483973" r:id="rId13"/>
  </p:sldLayoutIdLst>
  <p:hf sldNum="0" hdr="0" ftr="0" dt="0"/>
  <p:txStyles>
    <p:titleStyle>
      <a:lvl1pPr algn="l" defTabSz="914400" rtl="0" eaLnBrk="1" latinLnBrk="0" hangingPunct="1">
        <a:spcBef>
          <a:spcPct val="0"/>
        </a:spcBef>
        <a:buNone/>
        <a:defRPr sz="4000" kern="1200" spc="-100" baseline="0">
          <a:solidFill>
            <a:schemeClr val="tx2"/>
          </a:solidFill>
          <a:latin typeface="+mj-lt"/>
          <a:ea typeface="+mj-ea"/>
          <a:cs typeface="+mj-cs"/>
        </a:defRPr>
      </a:lvl1pPr>
    </p:titleStyle>
    <p:body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1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3" Type="http://schemas.openxmlformats.org/officeDocument/2006/relationships/hyperlink" Target="http://en.wikipedia.org/wiki/Coupling_(computer_science)" TargetMode="External"/><Relationship Id="rId4" Type="http://schemas.openxmlformats.org/officeDocument/2006/relationships/image" Target="../media/image3.png"/><Relationship Id="rId5" Type="http://schemas.openxmlformats.org/officeDocument/2006/relationships/hyperlink" Target="http://www.flickr.com/photos/su-lin/2268003292/sizes/l/in/photostream/" TargetMode="External"/><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5.xml"/></Relationships>
</file>

<file path=ppt/slides/_rels/slide4.xml.rels><?xml version="1.0" encoding="UTF-8" standalone="yes"?>
<Relationships xmlns="http://schemas.openxmlformats.org/package/2006/relationships"><Relationship Id="rId3" Type="http://schemas.openxmlformats.org/officeDocument/2006/relationships/hyperlink" Target="http://en.wikipedia.org/wiki/Cohesion_(computer_science)" TargetMode="External"/><Relationship Id="rId4" Type="http://schemas.openxmlformats.org/officeDocument/2006/relationships/image" Target="../media/image4.png"/><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hyperlink" Target="http://en.wikipedia.org/wiki/Encapsulation_(classes_-_computers)" TargetMode="External"/><Relationship Id="rId4" Type="http://schemas.openxmlformats.org/officeDocument/2006/relationships/image" Target="../media/image5.png"/><Relationship Id="rId5" Type="http://schemas.openxmlformats.org/officeDocument/2006/relationships/hyperlink" Target="http://www.flickr.com/photos/adamcrowe/4299996507/sizes/o/in/photostream/" TargetMode="External"/><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hyperlink" Target="http://www.flickr.com/photos/hollysuewho/4943037329/sizes/l/in/photostream/" TargetMode="External"/><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hyperlink" Target="http://www.flickr.com/photos/sakechaud/3346100947/sizes/z/in/photostream/" TargetMode="External"/><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3"/>
          <a:srcRect/>
          <a:stretch>
            <a:fillRect/>
          </a:stretch>
        </p:blipFill>
        <p:spPr bwMode="auto">
          <a:xfrm>
            <a:off x="1000125" y="751569"/>
            <a:ext cx="7143750" cy="5715000"/>
          </a:xfrm>
          <a:prstGeom prst="rect">
            <a:avLst/>
          </a:prstGeom>
          <a:noFill/>
          <a:ln w="9525">
            <a:noFill/>
            <a:miter lim="800000"/>
            <a:headEnd/>
            <a:tailEnd/>
          </a:ln>
          <a:effectLst/>
        </p:spPr>
      </p:pic>
    </p:spTree>
    <p:extLst>
      <p:ext uri="{BB962C8B-B14F-4D97-AF65-F5344CB8AC3E}">
        <p14:creationId xmlns:p14="http://schemas.microsoft.com/office/powerpoint/2010/main" val="2605302015"/>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bwMode="auto">
          <a:xfrm>
            <a:off x="0" y="445432"/>
            <a:ext cx="9144000" cy="4202768"/>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a:defRPr/>
            </a:pPr>
            <a:endParaRPr lang="en-US"/>
          </a:p>
        </p:txBody>
      </p:sp>
      <p:sp>
        <p:nvSpPr>
          <p:cNvPr id="13" name="Rectangle 12"/>
          <p:cNvSpPr/>
          <p:nvPr/>
        </p:nvSpPr>
        <p:spPr bwMode="auto">
          <a:xfrm>
            <a:off x="0" y="4724400"/>
            <a:ext cx="9153525" cy="2133600"/>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defRPr/>
            </a:pPr>
            <a:endParaRPr lang="en-US"/>
          </a:p>
        </p:txBody>
      </p:sp>
      <p:sp>
        <p:nvSpPr>
          <p:cNvPr id="14" name="Rectangle 13"/>
          <p:cNvSpPr/>
          <p:nvPr/>
        </p:nvSpPr>
        <p:spPr bwMode="auto">
          <a:xfrm>
            <a:off x="0" y="3239477"/>
            <a:ext cx="4572000" cy="121138"/>
          </a:xfrm>
          <a:prstGeom prst="rect">
            <a:avLst/>
          </a:prstGeom>
          <a:ln/>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en-US"/>
          </a:p>
        </p:txBody>
      </p:sp>
      <p:sp>
        <p:nvSpPr>
          <p:cNvPr id="15" name="Rectangle 14"/>
          <p:cNvSpPr/>
          <p:nvPr/>
        </p:nvSpPr>
        <p:spPr bwMode="auto">
          <a:xfrm>
            <a:off x="112713" y="4800600"/>
            <a:ext cx="8907462" cy="1933575"/>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9" name="TextBox 8"/>
          <p:cNvSpPr txBox="1"/>
          <p:nvPr/>
        </p:nvSpPr>
        <p:spPr>
          <a:xfrm>
            <a:off x="381000" y="1447800"/>
            <a:ext cx="8610600" cy="646331"/>
          </a:xfrm>
          <a:prstGeom prst="rect">
            <a:avLst/>
          </a:prstGeom>
          <a:noFill/>
        </p:spPr>
        <p:txBody>
          <a:bodyPr>
            <a:spAutoFit/>
          </a:bodyPr>
          <a:lstStyle/>
          <a:p>
            <a:pPr>
              <a:defRPr/>
            </a:pPr>
            <a:r>
              <a:rPr lang="en-US" sz="3600" spc="60" dirty="0" smtClean="0">
                <a:solidFill>
                  <a:schemeClr val="bg1"/>
                </a:solidFill>
                <a:latin typeface="Calibri" pitchFamily="34" charset="0"/>
              </a:rPr>
              <a:t>SRP: Single Responsibility Principle</a:t>
            </a:r>
            <a:endParaRPr lang="en-US" sz="3600" spc="60" dirty="0">
              <a:solidFill>
                <a:schemeClr val="bg1"/>
              </a:solidFill>
              <a:latin typeface="Calibri" pitchFamily="34" charset="0"/>
            </a:endParaRPr>
          </a:p>
        </p:txBody>
      </p:sp>
      <p:sp>
        <p:nvSpPr>
          <p:cNvPr id="18" name="Text Placeholder 2"/>
          <p:cNvSpPr txBox="1">
            <a:spLocks/>
          </p:cNvSpPr>
          <p:nvPr/>
        </p:nvSpPr>
        <p:spPr>
          <a:xfrm>
            <a:off x="112712" y="4800599"/>
            <a:ext cx="8907463" cy="1933576"/>
          </a:xfrm>
          <a:prstGeom prst="rect">
            <a:avLst/>
          </a:prstGeom>
        </p:spPr>
        <p:txBody>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0" indent="0">
              <a:buFont typeface="Arial" pitchFamily="34" charset="0"/>
              <a:buNone/>
            </a:pPr>
            <a:r>
              <a:rPr lang="en-US" sz="2000" i="1" dirty="0" smtClean="0">
                <a:solidFill>
                  <a:schemeClr val="bg1"/>
                </a:solidFill>
              </a:rPr>
              <a:t>“If a class has more then one responsibility, then the responsibilities become coupled. Changes to one responsibility may impair or inhibit the class’ ability to meet the others. This kind of coupling leads to fragile designs that break in unexpected ways when changed.”</a:t>
            </a:r>
          </a:p>
          <a:p>
            <a:pPr marL="400050" lvl="1" indent="0">
              <a:buFont typeface="Arial" pitchFamily="34" charset="0"/>
              <a:buNone/>
            </a:pPr>
            <a:r>
              <a:rPr lang="en-US" dirty="0" smtClean="0">
                <a:solidFill>
                  <a:schemeClr val="bg1"/>
                </a:solidFill>
              </a:rPr>
              <a:t>- Robert C. Martin</a:t>
            </a:r>
          </a:p>
        </p:txBody>
      </p:sp>
    </p:spTree>
    <p:extLst>
      <p:ext uri="{BB962C8B-B14F-4D97-AF65-F5344CB8AC3E}">
        <p14:creationId xmlns:p14="http://schemas.microsoft.com/office/powerpoint/2010/main" val="3813084090"/>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3"/>
          <a:srcRect/>
          <a:stretch>
            <a:fillRect/>
          </a:stretch>
        </p:blipFill>
        <p:spPr bwMode="auto">
          <a:xfrm>
            <a:off x="1000125" y="571500"/>
            <a:ext cx="7143750" cy="5715000"/>
          </a:xfrm>
          <a:prstGeom prst="rect">
            <a:avLst/>
          </a:prstGeom>
          <a:noFill/>
          <a:ln w="9525">
            <a:noFill/>
            <a:miter lim="800000"/>
            <a:headEnd/>
            <a:tailEnd/>
          </a:ln>
          <a:effectLst/>
        </p:spPr>
      </p:pic>
    </p:spTree>
    <p:extLst>
      <p:ext uri="{BB962C8B-B14F-4D97-AF65-F5344CB8AC3E}">
        <p14:creationId xmlns:p14="http://schemas.microsoft.com/office/powerpoint/2010/main" val="1497740173"/>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txBox="1">
            <a:spLocks/>
          </p:cNvSpPr>
          <p:nvPr/>
        </p:nvSpPr>
        <p:spPr bwMode="auto">
          <a:xfrm>
            <a:off x="0" y="407987"/>
            <a:ext cx="9144000" cy="1145321"/>
          </a:xfrm>
          <a:prstGeom prst="rect">
            <a:avLst/>
          </a:prstGeom>
          <a:noFill/>
          <a:ln>
            <a:miter lim="800000"/>
            <a:headEnd/>
            <a:tailEnd/>
          </a:ln>
        </p:spPr>
        <p:txBody>
          <a:bodyPr vert="horz" wrap="square" lIns="91440" tIns="45720" rIns="91440" bIns="45720" numCol="1" rtlCol="0" anchor="t" anchorCtr="0" compatLnSpc="1">
            <a:prstTxWarp prst="textNoShape">
              <a:avLst/>
            </a:prstTxWarp>
            <a:noAutofit/>
          </a:bodyPr>
          <a:lstStyle>
            <a:lvl1pPr algn="l" defTabSz="914400" rtl="0" eaLnBrk="1" latinLnBrk="0" hangingPunct="1">
              <a:spcBef>
                <a:spcPct val="0"/>
              </a:spcBef>
              <a:buNone/>
              <a:defRPr sz="5400" kern="1200" cap="all" spc="-100" baseline="0">
                <a:solidFill>
                  <a:schemeClr val="tx2"/>
                </a:solidFill>
                <a:latin typeface="+mj-lt"/>
                <a:ea typeface="+mj-ea"/>
                <a:cs typeface="+mj-cs"/>
              </a:defRPr>
            </a:lvl1pPr>
          </a:lstStyle>
          <a:p>
            <a:r>
              <a:rPr lang="en-US" dirty="0" smtClean="0"/>
              <a:t>Single Responsibility</a:t>
            </a:r>
          </a:p>
        </p:txBody>
      </p:sp>
      <p:grpSp>
        <p:nvGrpSpPr>
          <p:cNvPr id="19" name="Group 18"/>
          <p:cNvGrpSpPr/>
          <p:nvPr/>
        </p:nvGrpSpPr>
        <p:grpSpPr>
          <a:xfrm>
            <a:off x="2743200" y="2121069"/>
            <a:ext cx="3657600" cy="3810000"/>
            <a:chOff x="3962400" y="2286000"/>
            <a:chExt cx="3657600" cy="3810000"/>
          </a:xfrm>
        </p:grpSpPr>
        <p:sp>
          <p:nvSpPr>
            <p:cNvPr id="12" name="Rectangle 11"/>
            <p:cNvSpPr/>
            <p:nvPr/>
          </p:nvSpPr>
          <p:spPr>
            <a:xfrm>
              <a:off x="4953000" y="3505200"/>
              <a:ext cx="1676400" cy="990600"/>
            </a:xfrm>
            <a:prstGeom prst="rect">
              <a:avLst/>
            </a:prstGeom>
            <a:scene3d>
              <a:camera prst="orthographicFront"/>
              <a:lightRig rig="threePt" dir="t"/>
            </a:scene3d>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smtClean="0"/>
                <a:t>Email Sender</a:t>
              </a:r>
              <a:endParaRPr lang="en-US" dirty="0"/>
            </a:p>
          </p:txBody>
        </p:sp>
        <p:sp>
          <p:nvSpPr>
            <p:cNvPr id="13" name="Snip Single Corner Rectangle 12"/>
            <p:cNvSpPr/>
            <p:nvPr/>
          </p:nvSpPr>
          <p:spPr>
            <a:xfrm>
              <a:off x="3962400" y="5105400"/>
              <a:ext cx="1676400" cy="990600"/>
            </a:xfrm>
            <a:prstGeom prst="snip1Rect">
              <a:avLst/>
            </a:prstGeom>
            <a:scene3d>
              <a:camera prst="orthographicFront"/>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Flat File</a:t>
              </a:r>
              <a:endParaRPr lang="en-US" dirty="0"/>
            </a:p>
          </p:txBody>
        </p:sp>
        <p:sp>
          <p:nvSpPr>
            <p:cNvPr id="14" name="Snip Single Corner Rectangle 13"/>
            <p:cNvSpPr/>
            <p:nvPr/>
          </p:nvSpPr>
          <p:spPr>
            <a:xfrm>
              <a:off x="5943600" y="5105400"/>
              <a:ext cx="1676400" cy="990600"/>
            </a:xfrm>
            <a:prstGeom prst="snip1Rect">
              <a:avLst/>
            </a:prstGeom>
            <a:scene3d>
              <a:camera prst="orthographicFront"/>
              <a:lightRig rig="threePt" dir="t"/>
            </a:scene3d>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smtClean="0"/>
                <a:t>XML File</a:t>
              </a:r>
              <a:endParaRPr lang="en-US" dirty="0"/>
            </a:p>
          </p:txBody>
        </p:sp>
        <p:cxnSp>
          <p:nvCxnSpPr>
            <p:cNvPr id="15" name="Elbow Connector 14"/>
            <p:cNvCxnSpPr>
              <a:stCxn id="13" idx="3"/>
              <a:endCxn id="12" idx="2"/>
            </p:cNvCxnSpPr>
            <p:nvPr/>
          </p:nvCxnSpPr>
          <p:spPr>
            <a:xfrm rot="5400000" flipH="1" flipV="1">
              <a:off x="4991100" y="4305300"/>
              <a:ext cx="609600" cy="990600"/>
            </a:xfrm>
            <a:prstGeom prst="bentConnector3">
              <a:avLst>
                <a:gd name="adj1" fmla="val 50000"/>
              </a:avLst>
            </a:prstGeom>
            <a:ln>
              <a:tailEnd type="arrow"/>
            </a:ln>
            <a:effectLst/>
            <a:scene3d>
              <a:camera prst="orthographicFront"/>
              <a:lightRig rig="threePt" dir="t"/>
            </a:scene3d>
          </p:spPr>
          <p:style>
            <a:lnRef idx="1">
              <a:schemeClr val="accent1"/>
            </a:lnRef>
            <a:fillRef idx="3">
              <a:schemeClr val="accent1"/>
            </a:fillRef>
            <a:effectRef idx="2">
              <a:schemeClr val="accent1"/>
            </a:effectRef>
            <a:fontRef idx="minor">
              <a:schemeClr val="lt1"/>
            </a:fontRef>
          </p:style>
        </p:cxnSp>
        <p:cxnSp>
          <p:nvCxnSpPr>
            <p:cNvPr id="16" name="Elbow Connector 15"/>
            <p:cNvCxnSpPr>
              <a:stCxn id="14" idx="3"/>
              <a:endCxn id="12" idx="2"/>
            </p:cNvCxnSpPr>
            <p:nvPr/>
          </p:nvCxnSpPr>
          <p:spPr>
            <a:xfrm rot="16200000" flipV="1">
              <a:off x="5981700" y="4305300"/>
              <a:ext cx="609600" cy="990600"/>
            </a:xfrm>
            <a:prstGeom prst="bentConnector3">
              <a:avLst>
                <a:gd name="adj1" fmla="val 50000"/>
              </a:avLst>
            </a:prstGeom>
            <a:ln>
              <a:tailEnd type="arrow"/>
            </a:ln>
            <a:effectLst/>
            <a:scene3d>
              <a:camera prst="orthographicFront"/>
              <a:lightRig rig="threePt" dir="t"/>
            </a:scene3d>
          </p:spPr>
          <p:style>
            <a:lnRef idx="1">
              <a:schemeClr val="accent1"/>
            </a:lnRef>
            <a:fillRef idx="3">
              <a:schemeClr val="accent1"/>
            </a:fillRef>
            <a:effectRef idx="2">
              <a:schemeClr val="accent1"/>
            </a:effectRef>
            <a:fontRef idx="minor">
              <a:schemeClr val="lt1"/>
            </a:fontRef>
          </p:style>
        </p:cxnSp>
        <p:sp>
          <p:nvSpPr>
            <p:cNvPr id="17" name="Rectangle 16"/>
            <p:cNvSpPr/>
            <p:nvPr/>
          </p:nvSpPr>
          <p:spPr>
            <a:xfrm>
              <a:off x="4953000" y="2286000"/>
              <a:ext cx="1676400" cy="990600"/>
            </a:xfrm>
            <a:prstGeom prst="rect">
              <a:avLst/>
            </a:prstGeom>
            <a:scene3d>
              <a:camera prst="orthographicFront"/>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Email Sending App</a:t>
              </a:r>
              <a:endParaRPr lang="en-US" dirty="0"/>
            </a:p>
          </p:txBody>
        </p:sp>
        <p:cxnSp>
          <p:nvCxnSpPr>
            <p:cNvPr id="18" name="Elbow Connector 17"/>
            <p:cNvCxnSpPr>
              <a:stCxn id="12" idx="0"/>
              <a:endCxn id="17" idx="2"/>
            </p:cNvCxnSpPr>
            <p:nvPr/>
          </p:nvCxnSpPr>
          <p:spPr>
            <a:xfrm rot="5400000" flipH="1" flipV="1">
              <a:off x="5676900" y="3390900"/>
              <a:ext cx="228600" cy="1588"/>
            </a:xfrm>
            <a:prstGeom prst="bentConnector3">
              <a:avLst>
                <a:gd name="adj1" fmla="val 50000"/>
              </a:avLst>
            </a:prstGeom>
            <a:ln>
              <a:tailEnd type="arrow"/>
            </a:ln>
            <a:effectLst/>
            <a:scene3d>
              <a:camera prst="orthographicFront"/>
              <a:lightRig rig="threePt" dir="t"/>
            </a:scene3d>
          </p:spPr>
          <p:style>
            <a:lnRef idx="1">
              <a:schemeClr val="accent1"/>
            </a:lnRef>
            <a:fillRef idx="3">
              <a:schemeClr val="accent1"/>
            </a:fillRef>
            <a:effectRef idx="2">
              <a:schemeClr val="accent1"/>
            </a:effectRef>
            <a:fontRef idx="minor">
              <a:schemeClr val="lt1"/>
            </a:fontRef>
          </p:style>
        </p:cxnSp>
      </p:grpSp>
    </p:spTree>
    <p:extLst>
      <p:ext uri="{BB962C8B-B14F-4D97-AF65-F5344CB8AC3E}">
        <p14:creationId xmlns:p14="http://schemas.microsoft.com/office/powerpoint/2010/main" val="1646056309"/>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txBox="1">
            <a:spLocks/>
          </p:cNvSpPr>
          <p:nvPr/>
        </p:nvSpPr>
        <p:spPr bwMode="auto">
          <a:xfrm>
            <a:off x="0" y="407987"/>
            <a:ext cx="9144000" cy="1145321"/>
          </a:xfrm>
          <a:prstGeom prst="rect">
            <a:avLst/>
          </a:prstGeom>
          <a:noFill/>
          <a:ln>
            <a:miter lim="800000"/>
            <a:headEnd/>
            <a:tailEnd/>
          </a:ln>
        </p:spPr>
        <p:txBody>
          <a:bodyPr vert="horz" wrap="square" lIns="91440" tIns="45720" rIns="91440" bIns="45720" numCol="1" rtlCol="0" anchor="t" anchorCtr="0" compatLnSpc="1">
            <a:prstTxWarp prst="textNoShape">
              <a:avLst/>
            </a:prstTxWarp>
            <a:noAutofit/>
          </a:bodyPr>
          <a:lstStyle>
            <a:lvl1pPr algn="l" defTabSz="914400" rtl="0" eaLnBrk="1" latinLnBrk="0" hangingPunct="1">
              <a:spcBef>
                <a:spcPct val="0"/>
              </a:spcBef>
              <a:buNone/>
              <a:defRPr sz="5400" kern="1200" cap="all" spc="-100" baseline="0">
                <a:solidFill>
                  <a:schemeClr val="tx2"/>
                </a:solidFill>
                <a:latin typeface="+mj-lt"/>
                <a:ea typeface="+mj-ea"/>
                <a:cs typeface="+mj-cs"/>
              </a:defRPr>
            </a:lvl1pPr>
          </a:lstStyle>
          <a:p>
            <a:r>
              <a:rPr lang="en-US" dirty="0" smtClean="0"/>
              <a:t>Single Responsibility</a:t>
            </a:r>
          </a:p>
        </p:txBody>
      </p:sp>
      <p:grpSp>
        <p:nvGrpSpPr>
          <p:cNvPr id="3" name="Group 2"/>
          <p:cNvGrpSpPr/>
          <p:nvPr/>
        </p:nvGrpSpPr>
        <p:grpSpPr>
          <a:xfrm>
            <a:off x="2743200" y="2133600"/>
            <a:ext cx="3657600" cy="3657600"/>
            <a:chOff x="2743200" y="2133600"/>
            <a:chExt cx="3657600" cy="3657600"/>
          </a:xfrm>
        </p:grpSpPr>
        <p:sp>
          <p:nvSpPr>
            <p:cNvPr id="21" name="Rectangle 20"/>
            <p:cNvSpPr/>
            <p:nvPr/>
          </p:nvSpPr>
          <p:spPr>
            <a:xfrm>
              <a:off x="3733800" y="2133600"/>
              <a:ext cx="1676400" cy="9906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Email Sender</a:t>
              </a:r>
              <a:endParaRPr lang="en-US" dirty="0"/>
            </a:p>
          </p:txBody>
        </p:sp>
        <p:sp>
          <p:nvSpPr>
            <p:cNvPr id="22" name="Snip Single Corner Rectangle 21"/>
            <p:cNvSpPr/>
            <p:nvPr/>
          </p:nvSpPr>
          <p:spPr>
            <a:xfrm>
              <a:off x="2743200" y="4800600"/>
              <a:ext cx="1676400" cy="990600"/>
            </a:xfrm>
            <a:prstGeom prst="snip1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Flat File</a:t>
              </a:r>
              <a:endParaRPr lang="en-US" dirty="0"/>
            </a:p>
          </p:txBody>
        </p:sp>
        <p:sp>
          <p:nvSpPr>
            <p:cNvPr id="23" name="Snip Single Corner Rectangle 22"/>
            <p:cNvSpPr/>
            <p:nvPr/>
          </p:nvSpPr>
          <p:spPr>
            <a:xfrm>
              <a:off x="4724400" y="4800600"/>
              <a:ext cx="1676400" cy="990600"/>
            </a:xfrm>
            <a:prstGeom prst="snip1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XML File</a:t>
              </a:r>
              <a:endParaRPr lang="en-US" dirty="0"/>
            </a:p>
          </p:txBody>
        </p:sp>
        <p:cxnSp>
          <p:nvCxnSpPr>
            <p:cNvPr id="24" name="Elbow Connector 23"/>
            <p:cNvCxnSpPr>
              <a:stCxn id="22" idx="3"/>
              <a:endCxn id="26" idx="2"/>
            </p:cNvCxnSpPr>
            <p:nvPr/>
          </p:nvCxnSpPr>
          <p:spPr>
            <a:xfrm rot="5400000" flipH="1" flipV="1">
              <a:off x="3886200" y="4114800"/>
              <a:ext cx="381000" cy="990600"/>
            </a:xfrm>
            <a:prstGeom prst="bentConnector3">
              <a:avLst>
                <a:gd name="adj1" fmla="val 50000"/>
              </a:avLst>
            </a:prstGeom>
            <a:ln>
              <a:tailEnd type="arrow"/>
            </a:ln>
            <a:effectLst/>
          </p:spPr>
          <p:style>
            <a:lnRef idx="1">
              <a:schemeClr val="accent1"/>
            </a:lnRef>
            <a:fillRef idx="3">
              <a:schemeClr val="accent1"/>
            </a:fillRef>
            <a:effectRef idx="2">
              <a:schemeClr val="accent1"/>
            </a:effectRef>
            <a:fontRef idx="minor">
              <a:schemeClr val="lt1"/>
            </a:fontRef>
          </p:style>
        </p:cxnSp>
        <p:cxnSp>
          <p:nvCxnSpPr>
            <p:cNvPr id="25" name="Elbow Connector 24"/>
            <p:cNvCxnSpPr>
              <a:stCxn id="23" idx="3"/>
              <a:endCxn id="26" idx="2"/>
            </p:cNvCxnSpPr>
            <p:nvPr/>
          </p:nvCxnSpPr>
          <p:spPr>
            <a:xfrm rot="16200000" flipV="1">
              <a:off x="4876800" y="4114800"/>
              <a:ext cx="381000" cy="990600"/>
            </a:xfrm>
            <a:prstGeom prst="bentConnector3">
              <a:avLst>
                <a:gd name="adj1" fmla="val 50000"/>
              </a:avLst>
            </a:prstGeom>
            <a:ln>
              <a:tailEnd type="arrow"/>
            </a:ln>
            <a:effectLst/>
          </p:spPr>
          <p:style>
            <a:lnRef idx="1">
              <a:schemeClr val="accent1"/>
            </a:lnRef>
            <a:fillRef idx="3">
              <a:schemeClr val="accent1"/>
            </a:fillRef>
            <a:effectRef idx="2">
              <a:schemeClr val="accent1"/>
            </a:effectRef>
            <a:fontRef idx="minor">
              <a:schemeClr val="lt1"/>
            </a:fontRef>
          </p:style>
        </p:cxnSp>
        <p:sp>
          <p:nvSpPr>
            <p:cNvPr id="26" name="Rectangle 25"/>
            <p:cNvSpPr/>
            <p:nvPr/>
          </p:nvSpPr>
          <p:spPr>
            <a:xfrm>
              <a:off x="3733800" y="3429000"/>
              <a:ext cx="1676400" cy="990600"/>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smtClean="0"/>
                <a:t>Format Reader</a:t>
              </a:r>
              <a:endParaRPr lang="en-US" dirty="0"/>
            </a:p>
          </p:txBody>
        </p:sp>
        <p:cxnSp>
          <p:nvCxnSpPr>
            <p:cNvPr id="27" name="Elbow Connector 26"/>
            <p:cNvCxnSpPr>
              <a:stCxn id="26" idx="0"/>
              <a:endCxn id="21" idx="2"/>
            </p:cNvCxnSpPr>
            <p:nvPr/>
          </p:nvCxnSpPr>
          <p:spPr>
            <a:xfrm rot="5400000" flipH="1" flipV="1">
              <a:off x="4419600" y="3276600"/>
              <a:ext cx="304800" cy="1588"/>
            </a:xfrm>
            <a:prstGeom prst="bentConnector3">
              <a:avLst>
                <a:gd name="adj1" fmla="val 50000"/>
              </a:avLst>
            </a:prstGeom>
            <a:ln>
              <a:tailEnd type="arrow"/>
            </a:ln>
            <a:effectLst/>
          </p:spPr>
          <p:style>
            <a:lnRef idx="1">
              <a:schemeClr val="accent1"/>
            </a:lnRef>
            <a:fillRef idx="3">
              <a:schemeClr val="accent1"/>
            </a:fillRef>
            <a:effectRef idx="2">
              <a:schemeClr val="accent1"/>
            </a:effectRef>
            <a:fontRef idx="minor">
              <a:schemeClr val="lt1"/>
            </a:fontRef>
          </p:style>
        </p:cxnSp>
      </p:grpSp>
    </p:spTree>
    <p:extLst>
      <p:ext uri="{BB962C8B-B14F-4D97-AF65-F5344CB8AC3E}">
        <p14:creationId xmlns:p14="http://schemas.microsoft.com/office/powerpoint/2010/main" val="3095963730"/>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bwMode="auto">
          <a:xfrm>
            <a:off x="0" y="445432"/>
            <a:ext cx="9144000" cy="4202768"/>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a:defRPr/>
            </a:pPr>
            <a:endParaRPr lang="en-US"/>
          </a:p>
        </p:txBody>
      </p:sp>
      <p:sp>
        <p:nvSpPr>
          <p:cNvPr id="12" name="Rectangle 11"/>
          <p:cNvSpPr/>
          <p:nvPr/>
        </p:nvSpPr>
        <p:spPr bwMode="auto">
          <a:xfrm>
            <a:off x="0" y="4724400"/>
            <a:ext cx="9153525" cy="2133600"/>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defRPr/>
            </a:pPr>
            <a:endParaRPr lang="en-US"/>
          </a:p>
        </p:txBody>
      </p:sp>
      <p:sp>
        <p:nvSpPr>
          <p:cNvPr id="13" name="Rectangle 12"/>
          <p:cNvSpPr/>
          <p:nvPr/>
        </p:nvSpPr>
        <p:spPr bwMode="auto">
          <a:xfrm>
            <a:off x="0" y="3239477"/>
            <a:ext cx="4572000" cy="121138"/>
          </a:xfrm>
          <a:prstGeom prst="rect">
            <a:avLst/>
          </a:prstGeom>
          <a:ln/>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en-US"/>
          </a:p>
        </p:txBody>
      </p:sp>
      <p:sp>
        <p:nvSpPr>
          <p:cNvPr id="14" name="Rectangle 13"/>
          <p:cNvSpPr/>
          <p:nvPr/>
        </p:nvSpPr>
        <p:spPr bwMode="auto">
          <a:xfrm>
            <a:off x="112713" y="4800600"/>
            <a:ext cx="8907462" cy="1933575"/>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8" name="TextBox 7"/>
          <p:cNvSpPr txBox="1"/>
          <p:nvPr/>
        </p:nvSpPr>
        <p:spPr>
          <a:xfrm>
            <a:off x="381000" y="1447800"/>
            <a:ext cx="8610600" cy="646331"/>
          </a:xfrm>
          <a:prstGeom prst="rect">
            <a:avLst/>
          </a:prstGeom>
          <a:noFill/>
        </p:spPr>
        <p:txBody>
          <a:bodyPr>
            <a:spAutoFit/>
          </a:bodyPr>
          <a:lstStyle/>
          <a:p>
            <a:pPr>
              <a:defRPr/>
            </a:pPr>
            <a:r>
              <a:rPr lang="en-US" sz="3600" spc="60" dirty="0" smtClean="0">
                <a:solidFill>
                  <a:schemeClr val="bg1"/>
                </a:solidFill>
                <a:latin typeface="Calibri" pitchFamily="34" charset="0"/>
              </a:rPr>
              <a:t>OCP: Open Closed Principle</a:t>
            </a:r>
            <a:endParaRPr lang="en-US" sz="3600" spc="60" dirty="0">
              <a:solidFill>
                <a:schemeClr val="bg1"/>
              </a:solidFill>
              <a:latin typeface="Calibri" pitchFamily="34" charset="0"/>
            </a:endParaRPr>
          </a:p>
        </p:txBody>
      </p:sp>
      <p:sp>
        <p:nvSpPr>
          <p:cNvPr id="10" name="Text Placeholder 2"/>
          <p:cNvSpPr txBox="1">
            <a:spLocks/>
          </p:cNvSpPr>
          <p:nvPr/>
        </p:nvSpPr>
        <p:spPr>
          <a:xfrm>
            <a:off x="112713" y="4800599"/>
            <a:ext cx="8907462" cy="1933575"/>
          </a:xfrm>
          <a:prstGeom prst="rect">
            <a:avLst/>
          </a:prstGeom>
        </p:spPr>
        <p:txBody>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0" indent="0">
              <a:buFont typeface="Arial" pitchFamily="34" charset="0"/>
              <a:buNone/>
            </a:pPr>
            <a:r>
              <a:rPr lang="en-US" sz="2000" i="1" dirty="0" smtClean="0">
                <a:solidFill>
                  <a:srgbClr val="FFFFFF"/>
                </a:solidFill>
              </a:rPr>
              <a:t>Modules that conform to open-closed have two primary attributes:</a:t>
            </a:r>
            <a:endParaRPr lang="en-US" sz="2000" i="1" dirty="0" smtClean="0">
              <a:solidFill>
                <a:schemeClr val="bg1"/>
              </a:solidFill>
            </a:endParaRPr>
          </a:p>
          <a:p>
            <a:pPr marL="457200" indent="-457200">
              <a:buFont typeface="+mj-lt"/>
              <a:buAutoNum type="arabicPeriod"/>
            </a:pPr>
            <a:r>
              <a:rPr lang="en-US" sz="2000" i="1" dirty="0" smtClean="0">
                <a:solidFill>
                  <a:schemeClr val="bg1"/>
                </a:solidFill>
              </a:rPr>
              <a:t>They are “Open For Extension”</a:t>
            </a:r>
            <a:endParaRPr lang="en-US" sz="2000" i="1" dirty="0">
              <a:solidFill>
                <a:schemeClr val="bg1"/>
              </a:solidFill>
            </a:endParaRPr>
          </a:p>
          <a:p>
            <a:pPr marL="457200" indent="-457200">
              <a:buFont typeface="+mj-lt"/>
              <a:buAutoNum type="arabicPeriod"/>
            </a:pPr>
            <a:r>
              <a:rPr lang="en-US" sz="2000" i="1" dirty="0" smtClean="0">
                <a:solidFill>
                  <a:schemeClr val="bg1"/>
                </a:solidFill>
              </a:rPr>
              <a:t>They are “Closed for Modification”</a:t>
            </a:r>
            <a:br>
              <a:rPr lang="en-US" sz="2000" i="1" dirty="0" smtClean="0">
                <a:solidFill>
                  <a:schemeClr val="bg1"/>
                </a:solidFill>
              </a:rPr>
            </a:br>
            <a:endParaRPr lang="en-US" sz="2000" dirty="0" smtClean="0">
              <a:solidFill>
                <a:schemeClr val="bg1"/>
              </a:solidFill>
            </a:endParaRPr>
          </a:p>
          <a:p>
            <a:pPr marL="857250" lvl="1" indent="-457200">
              <a:buFont typeface="Arial" pitchFamily="34" charset="0"/>
              <a:buNone/>
            </a:pPr>
            <a:r>
              <a:rPr lang="en-US" dirty="0" smtClean="0">
                <a:solidFill>
                  <a:schemeClr val="bg1"/>
                </a:solidFill>
              </a:rPr>
              <a:t>- Robert C. Martin</a:t>
            </a:r>
          </a:p>
        </p:txBody>
      </p:sp>
    </p:spTree>
    <p:extLst>
      <p:ext uri="{BB962C8B-B14F-4D97-AF65-F5344CB8AC3E}">
        <p14:creationId xmlns:p14="http://schemas.microsoft.com/office/powerpoint/2010/main" val="2266609629"/>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3"/>
          <a:srcRect/>
          <a:stretch>
            <a:fillRect/>
          </a:stretch>
        </p:blipFill>
        <p:spPr bwMode="auto">
          <a:xfrm>
            <a:off x="1000125" y="761046"/>
            <a:ext cx="7143750" cy="5715000"/>
          </a:xfrm>
          <a:prstGeom prst="rect">
            <a:avLst/>
          </a:prstGeom>
          <a:noFill/>
          <a:ln w="9525">
            <a:noFill/>
            <a:miter lim="800000"/>
            <a:headEnd/>
            <a:tailEnd/>
          </a:ln>
          <a:effectLst/>
        </p:spPr>
      </p:pic>
    </p:spTree>
    <p:extLst>
      <p:ext uri="{BB962C8B-B14F-4D97-AF65-F5344CB8AC3E}">
        <p14:creationId xmlns:p14="http://schemas.microsoft.com/office/powerpoint/2010/main" val="1890168274"/>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p:cNvGrpSpPr/>
          <p:nvPr/>
        </p:nvGrpSpPr>
        <p:grpSpPr>
          <a:xfrm>
            <a:off x="2286000" y="2057400"/>
            <a:ext cx="4572000" cy="3657600"/>
            <a:chOff x="2286000" y="2057400"/>
            <a:chExt cx="4572000" cy="3657600"/>
          </a:xfrm>
        </p:grpSpPr>
        <p:sp>
          <p:nvSpPr>
            <p:cNvPr id="3" name="Rectangle 2"/>
            <p:cNvSpPr/>
            <p:nvPr/>
          </p:nvSpPr>
          <p:spPr>
            <a:xfrm>
              <a:off x="5181600" y="2057400"/>
              <a:ext cx="1676400" cy="9906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Email Sender</a:t>
              </a:r>
              <a:endParaRPr lang="en-US" dirty="0"/>
            </a:p>
          </p:txBody>
        </p:sp>
        <p:sp>
          <p:nvSpPr>
            <p:cNvPr id="4" name="Snip Single Corner Rectangle 3"/>
            <p:cNvSpPr/>
            <p:nvPr/>
          </p:nvSpPr>
          <p:spPr>
            <a:xfrm>
              <a:off x="2286000" y="4724400"/>
              <a:ext cx="1676400" cy="990600"/>
            </a:xfrm>
            <a:prstGeom prst="snip1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Flat File</a:t>
              </a:r>
              <a:endParaRPr lang="en-US" dirty="0"/>
            </a:p>
          </p:txBody>
        </p:sp>
        <p:sp>
          <p:nvSpPr>
            <p:cNvPr id="5" name="Snip Single Corner Rectangle 4"/>
            <p:cNvSpPr/>
            <p:nvPr/>
          </p:nvSpPr>
          <p:spPr>
            <a:xfrm>
              <a:off x="4267200" y="4724400"/>
              <a:ext cx="1676400" cy="990600"/>
            </a:xfrm>
            <a:prstGeom prst="snip1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XML File</a:t>
              </a:r>
              <a:endParaRPr lang="en-US" dirty="0"/>
            </a:p>
          </p:txBody>
        </p:sp>
        <p:cxnSp>
          <p:nvCxnSpPr>
            <p:cNvPr id="6" name="Elbow Connector 5"/>
            <p:cNvCxnSpPr>
              <a:stCxn id="4" idx="3"/>
              <a:endCxn id="8" idx="2"/>
            </p:cNvCxnSpPr>
            <p:nvPr/>
          </p:nvCxnSpPr>
          <p:spPr>
            <a:xfrm rot="5400000" flipH="1" flipV="1">
              <a:off x="3390900" y="4076700"/>
              <a:ext cx="381000" cy="914400"/>
            </a:xfrm>
            <a:prstGeom prst="bentConnector3">
              <a:avLst>
                <a:gd name="adj1" fmla="val 50000"/>
              </a:avLst>
            </a:prstGeom>
            <a:ln>
              <a:tailEnd type="arrow"/>
            </a:ln>
            <a:effectLst/>
          </p:spPr>
          <p:style>
            <a:lnRef idx="1">
              <a:schemeClr val="accent1"/>
            </a:lnRef>
            <a:fillRef idx="3">
              <a:schemeClr val="accent1"/>
            </a:fillRef>
            <a:effectRef idx="2">
              <a:schemeClr val="accent1"/>
            </a:effectRef>
            <a:fontRef idx="minor">
              <a:schemeClr val="lt1"/>
            </a:fontRef>
          </p:style>
        </p:cxnSp>
        <p:cxnSp>
          <p:nvCxnSpPr>
            <p:cNvPr id="7" name="Elbow Connector 6"/>
            <p:cNvCxnSpPr>
              <a:stCxn id="5" idx="3"/>
              <a:endCxn id="8" idx="2"/>
            </p:cNvCxnSpPr>
            <p:nvPr/>
          </p:nvCxnSpPr>
          <p:spPr>
            <a:xfrm rot="16200000" flipV="1">
              <a:off x="4381500" y="4000500"/>
              <a:ext cx="381000" cy="1066800"/>
            </a:xfrm>
            <a:prstGeom prst="bentConnector3">
              <a:avLst>
                <a:gd name="adj1" fmla="val 50000"/>
              </a:avLst>
            </a:prstGeom>
            <a:ln>
              <a:tailEnd type="arrow"/>
            </a:ln>
            <a:effectLst/>
          </p:spPr>
          <p:style>
            <a:lnRef idx="1">
              <a:schemeClr val="accent1"/>
            </a:lnRef>
            <a:fillRef idx="3">
              <a:schemeClr val="accent1"/>
            </a:fillRef>
            <a:effectRef idx="2">
              <a:schemeClr val="accent1"/>
            </a:effectRef>
            <a:fontRef idx="minor">
              <a:schemeClr val="lt1"/>
            </a:fontRef>
          </p:style>
        </p:cxnSp>
        <p:sp>
          <p:nvSpPr>
            <p:cNvPr id="8" name="Rectangle 7"/>
            <p:cNvSpPr/>
            <p:nvPr/>
          </p:nvSpPr>
          <p:spPr>
            <a:xfrm>
              <a:off x="3200400" y="3352800"/>
              <a:ext cx="1676400" cy="990600"/>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smtClean="0"/>
                <a:t>IFile Format Reader</a:t>
              </a:r>
              <a:endParaRPr lang="en-US" dirty="0"/>
            </a:p>
          </p:txBody>
        </p:sp>
        <p:cxnSp>
          <p:nvCxnSpPr>
            <p:cNvPr id="9" name="Elbow Connector 8"/>
            <p:cNvCxnSpPr>
              <a:stCxn id="10" idx="3"/>
              <a:endCxn id="3" idx="1"/>
            </p:cNvCxnSpPr>
            <p:nvPr/>
          </p:nvCxnSpPr>
          <p:spPr>
            <a:xfrm>
              <a:off x="4876800" y="2552700"/>
              <a:ext cx="304800" cy="1588"/>
            </a:xfrm>
            <a:prstGeom prst="bentConnector3">
              <a:avLst>
                <a:gd name="adj1" fmla="val 50000"/>
              </a:avLst>
            </a:prstGeom>
            <a:ln>
              <a:tailEnd type="arrow"/>
            </a:ln>
            <a:effectLst/>
          </p:spPr>
          <p:style>
            <a:lnRef idx="1">
              <a:schemeClr val="accent1"/>
            </a:lnRef>
            <a:fillRef idx="3">
              <a:schemeClr val="accent1"/>
            </a:fillRef>
            <a:effectRef idx="2">
              <a:schemeClr val="accent1"/>
            </a:effectRef>
            <a:fontRef idx="minor">
              <a:schemeClr val="lt1"/>
            </a:fontRef>
          </p:style>
        </p:cxnSp>
        <p:sp>
          <p:nvSpPr>
            <p:cNvPr id="10" name="Rectangle 9"/>
            <p:cNvSpPr/>
            <p:nvPr/>
          </p:nvSpPr>
          <p:spPr>
            <a:xfrm>
              <a:off x="3200400" y="2057400"/>
              <a:ext cx="1676400" cy="9906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File Reader</a:t>
              </a:r>
            </a:p>
            <a:p>
              <a:pPr algn="ctr"/>
              <a:r>
                <a:rPr lang="en-US" dirty="0" smtClean="0"/>
                <a:t>Service</a:t>
              </a:r>
              <a:endParaRPr lang="en-US" dirty="0"/>
            </a:p>
          </p:txBody>
        </p:sp>
        <p:cxnSp>
          <p:nvCxnSpPr>
            <p:cNvPr id="11" name="Elbow Connector 10"/>
            <p:cNvCxnSpPr>
              <a:stCxn id="8" idx="0"/>
              <a:endCxn id="10" idx="2"/>
            </p:cNvCxnSpPr>
            <p:nvPr/>
          </p:nvCxnSpPr>
          <p:spPr>
            <a:xfrm rot="5400000" flipH="1" flipV="1">
              <a:off x="3886200" y="3200400"/>
              <a:ext cx="304800" cy="1588"/>
            </a:xfrm>
            <a:prstGeom prst="bentConnector3">
              <a:avLst>
                <a:gd name="adj1" fmla="val 50000"/>
              </a:avLst>
            </a:prstGeom>
            <a:ln>
              <a:tailEnd type="arrow"/>
            </a:ln>
            <a:effectLst/>
          </p:spPr>
          <p:style>
            <a:lnRef idx="1">
              <a:schemeClr val="accent1"/>
            </a:lnRef>
            <a:fillRef idx="3">
              <a:schemeClr val="accent1"/>
            </a:fillRef>
            <a:effectRef idx="2">
              <a:schemeClr val="accent1"/>
            </a:effectRef>
            <a:fontRef idx="minor">
              <a:schemeClr val="lt1"/>
            </a:fontRef>
          </p:style>
        </p:cxnSp>
      </p:grpSp>
      <p:sp>
        <p:nvSpPr>
          <p:cNvPr id="12" name="Rectangle 11"/>
          <p:cNvSpPr/>
          <p:nvPr/>
        </p:nvSpPr>
        <p:spPr>
          <a:xfrm>
            <a:off x="2514600" y="6553200"/>
            <a:ext cx="4114800" cy="228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1"/>
          <p:cNvSpPr txBox="1">
            <a:spLocks/>
          </p:cNvSpPr>
          <p:nvPr/>
        </p:nvSpPr>
        <p:spPr bwMode="auto">
          <a:xfrm>
            <a:off x="0" y="407987"/>
            <a:ext cx="9144000" cy="1145321"/>
          </a:xfrm>
          <a:prstGeom prst="rect">
            <a:avLst/>
          </a:prstGeom>
          <a:noFill/>
          <a:ln>
            <a:miter lim="800000"/>
            <a:headEnd/>
            <a:tailEnd/>
          </a:ln>
        </p:spPr>
        <p:txBody>
          <a:bodyPr vert="horz" wrap="square" lIns="91440" tIns="45720" rIns="91440" bIns="45720" numCol="1" rtlCol="0" anchor="t" anchorCtr="0" compatLnSpc="1">
            <a:prstTxWarp prst="textNoShape">
              <a:avLst/>
            </a:prstTxWarp>
            <a:noAutofit/>
          </a:bodyPr>
          <a:lstStyle>
            <a:lvl1pPr algn="l" defTabSz="914400" rtl="0" eaLnBrk="1" latinLnBrk="0" hangingPunct="1">
              <a:spcBef>
                <a:spcPct val="0"/>
              </a:spcBef>
              <a:buNone/>
              <a:defRPr sz="5400" kern="1200" cap="all" spc="-100" baseline="0">
                <a:solidFill>
                  <a:schemeClr val="tx2"/>
                </a:solidFill>
                <a:latin typeface="+mj-lt"/>
                <a:ea typeface="+mj-ea"/>
                <a:cs typeface="+mj-cs"/>
              </a:defRPr>
            </a:lvl1pPr>
          </a:lstStyle>
          <a:p>
            <a:r>
              <a:rPr lang="en-US" dirty="0" smtClean="0"/>
              <a:t>Open-Closed</a:t>
            </a:r>
          </a:p>
        </p:txBody>
      </p:sp>
    </p:spTree>
    <p:extLst>
      <p:ext uri="{BB962C8B-B14F-4D97-AF65-F5344CB8AC3E}">
        <p14:creationId xmlns:p14="http://schemas.microsoft.com/office/powerpoint/2010/main" val="1269392026"/>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bwMode="auto">
          <a:xfrm>
            <a:off x="0" y="445432"/>
            <a:ext cx="9144000" cy="4202768"/>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a:defRPr/>
            </a:pPr>
            <a:endParaRPr lang="en-US"/>
          </a:p>
        </p:txBody>
      </p:sp>
      <p:sp>
        <p:nvSpPr>
          <p:cNvPr id="12" name="Rectangle 11"/>
          <p:cNvSpPr/>
          <p:nvPr/>
        </p:nvSpPr>
        <p:spPr bwMode="auto">
          <a:xfrm>
            <a:off x="0" y="4724400"/>
            <a:ext cx="9153525" cy="2133600"/>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defRPr/>
            </a:pPr>
            <a:endParaRPr lang="en-US"/>
          </a:p>
        </p:txBody>
      </p:sp>
      <p:sp>
        <p:nvSpPr>
          <p:cNvPr id="14" name="Rectangle 13"/>
          <p:cNvSpPr/>
          <p:nvPr/>
        </p:nvSpPr>
        <p:spPr bwMode="auto">
          <a:xfrm>
            <a:off x="112713" y="4800600"/>
            <a:ext cx="8907462" cy="1933575"/>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8" name="TextBox 7"/>
          <p:cNvSpPr txBox="1"/>
          <p:nvPr/>
        </p:nvSpPr>
        <p:spPr>
          <a:xfrm>
            <a:off x="381000" y="1447800"/>
            <a:ext cx="8610600" cy="646331"/>
          </a:xfrm>
          <a:prstGeom prst="rect">
            <a:avLst/>
          </a:prstGeom>
          <a:noFill/>
        </p:spPr>
        <p:txBody>
          <a:bodyPr>
            <a:spAutoFit/>
          </a:bodyPr>
          <a:lstStyle/>
          <a:p>
            <a:pPr>
              <a:defRPr/>
            </a:pPr>
            <a:r>
              <a:rPr lang="en-US" sz="3600" spc="60" dirty="0" smtClean="0">
                <a:solidFill>
                  <a:schemeClr val="bg1"/>
                </a:solidFill>
                <a:latin typeface="Calibri" pitchFamily="34" charset="0"/>
              </a:rPr>
              <a:t>LSP: </a:t>
            </a:r>
            <a:r>
              <a:rPr lang="en-US" sz="3600" spc="60" dirty="0" err="1" smtClean="0">
                <a:solidFill>
                  <a:schemeClr val="bg1"/>
                </a:solidFill>
                <a:latin typeface="Calibri" pitchFamily="34" charset="0"/>
              </a:rPr>
              <a:t>Liskov</a:t>
            </a:r>
            <a:r>
              <a:rPr lang="en-US" sz="3600" spc="60" dirty="0" smtClean="0">
                <a:solidFill>
                  <a:schemeClr val="bg1"/>
                </a:solidFill>
                <a:latin typeface="Calibri" pitchFamily="34" charset="0"/>
              </a:rPr>
              <a:t> Substitution Principle</a:t>
            </a:r>
            <a:endParaRPr lang="en-US" sz="3600" spc="60" dirty="0">
              <a:solidFill>
                <a:schemeClr val="bg1"/>
              </a:solidFill>
              <a:latin typeface="Calibri" pitchFamily="34" charset="0"/>
            </a:endParaRPr>
          </a:p>
        </p:txBody>
      </p:sp>
      <p:sp>
        <p:nvSpPr>
          <p:cNvPr id="15" name="Rectangle 14"/>
          <p:cNvSpPr/>
          <p:nvPr/>
        </p:nvSpPr>
        <p:spPr bwMode="auto">
          <a:xfrm>
            <a:off x="0" y="3239477"/>
            <a:ext cx="4572000" cy="121138"/>
          </a:xfrm>
          <a:prstGeom prst="rect">
            <a:avLst/>
          </a:prstGeom>
          <a:ln/>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en-US"/>
          </a:p>
        </p:txBody>
      </p:sp>
      <p:sp>
        <p:nvSpPr>
          <p:cNvPr id="10" name="Text Placeholder 2"/>
          <p:cNvSpPr txBox="1">
            <a:spLocks/>
          </p:cNvSpPr>
          <p:nvPr/>
        </p:nvSpPr>
        <p:spPr>
          <a:xfrm>
            <a:off x="112713" y="4800599"/>
            <a:ext cx="8907462" cy="1933575"/>
          </a:xfrm>
          <a:prstGeom prst="rect">
            <a:avLst/>
          </a:prstGeom>
        </p:spPr>
        <p:txBody>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0" indent="0">
              <a:buFont typeface="Arial" pitchFamily="34" charset="0"/>
              <a:buNone/>
            </a:pPr>
            <a:r>
              <a:rPr lang="en-US" sz="2000" i="1" smtClean="0">
                <a:solidFill>
                  <a:srgbClr val="FFFFFF"/>
                </a:solidFill>
              </a:rPr>
              <a:t>“If for each object o1 of type S there is an object o2 of type T such that for all programs P defined in terms of T, the behavior of P is unchanged when o1 is substituted for o2 then S is a subtype of T.”</a:t>
            </a:r>
            <a:endParaRPr lang="en-US" sz="2000" smtClean="0">
              <a:solidFill>
                <a:srgbClr val="FFFFFF"/>
              </a:solidFill>
            </a:endParaRPr>
          </a:p>
          <a:p>
            <a:pPr marL="0" indent="0">
              <a:buFont typeface="Arial" pitchFamily="34" charset="0"/>
              <a:buNone/>
            </a:pPr>
            <a:endParaRPr lang="en-US" sz="2000" smtClean="0">
              <a:solidFill>
                <a:srgbClr val="FFFFFF"/>
              </a:solidFill>
            </a:endParaRPr>
          </a:p>
          <a:p>
            <a:pPr marL="0" indent="0">
              <a:buFont typeface="Arial" pitchFamily="34" charset="0"/>
              <a:buNone/>
            </a:pPr>
            <a:r>
              <a:rPr lang="en-US" sz="2000" smtClean="0">
                <a:solidFill>
                  <a:srgbClr val="FFFFFF"/>
                </a:solidFill>
              </a:rPr>
              <a:t>	- Barbara Liskov</a:t>
            </a:r>
          </a:p>
          <a:p>
            <a:pPr marL="0" indent="0">
              <a:buFont typeface="Arial" pitchFamily="34" charset="0"/>
              <a:buNone/>
            </a:pPr>
            <a:endParaRPr lang="en-US" sz="2000" dirty="0" smtClean="0">
              <a:solidFill>
                <a:srgbClr val="FFFFFF"/>
              </a:solidFill>
            </a:endParaRPr>
          </a:p>
        </p:txBody>
      </p:sp>
    </p:spTree>
    <p:extLst>
      <p:ext uri="{BB962C8B-B14F-4D97-AF65-F5344CB8AC3E}">
        <p14:creationId xmlns:p14="http://schemas.microsoft.com/office/powerpoint/2010/main" val="3003029242"/>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3"/>
          <a:srcRect/>
          <a:stretch>
            <a:fillRect/>
          </a:stretch>
        </p:blipFill>
        <p:spPr bwMode="auto">
          <a:xfrm>
            <a:off x="1000125" y="751568"/>
            <a:ext cx="7143750" cy="5715000"/>
          </a:xfrm>
          <a:prstGeom prst="rect">
            <a:avLst/>
          </a:prstGeom>
          <a:noFill/>
          <a:ln w="9525">
            <a:noFill/>
            <a:miter lim="800000"/>
            <a:headEnd/>
            <a:tailEnd/>
          </a:ln>
          <a:effectLst/>
        </p:spPr>
      </p:pic>
    </p:spTree>
    <p:extLst>
      <p:ext uri="{BB962C8B-B14F-4D97-AF65-F5344CB8AC3E}">
        <p14:creationId xmlns:p14="http://schemas.microsoft.com/office/powerpoint/2010/main" val="3058553303"/>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2719028" y="3117383"/>
            <a:ext cx="3705944" cy="1099450"/>
            <a:chOff x="2748650" y="4114800"/>
            <a:chExt cx="3705944" cy="1099450"/>
          </a:xfrm>
        </p:grpSpPr>
        <p:sp>
          <p:nvSpPr>
            <p:cNvPr id="5" name="Rectangle 4"/>
            <p:cNvSpPr/>
            <p:nvPr/>
          </p:nvSpPr>
          <p:spPr>
            <a:xfrm>
              <a:off x="2748650" y="4114800"/>
              <a:ext cx="1099450" cy="1099450"/>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smtClean="0"/>
                <a:t>Square</a:t>
              </a:r>
              <a:endParaRPr lang="en-US" dirty="0"/>
            </a:p>
          </p:txBody>
        </p:sp>
        <p:sp>
          <p:nvSpPr>
            <p:cNvPr id="6" name="Rectangle 5"/>
            <p:cNvSpPr/>
            <p:nvPr/>
          </p:nvSpPr>
          <p:spPr>
            <a:xfrm>
              <a:off x="4530556" y="4114800"/>
              <a:ext cx="1924038" cy="109945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Rectangle</a:t>
              </a:r>
              <a:endParaRPr lang="en-US" dirty="0"/>
            </a:p>
          </p:txBody>
        </p:sp>
        <p:sp>
          <p:nvSpPr>
            <p:cNvPr id="7" name="TextBox 6"/>
            <p:cNvSpPr txBox="1"/>
            <p:nvPr/>
          </p:nvSpPr>
          <p:spPr>
            <a:xfrm>
              <a:off x="3848100" y="4310582"/>
              <a:ext cx="682456" cy="707886"/>
            </a:xfrm>
            <a:prstGeom prst="rect">
              <a:avLst/>
            </a:prstGeom>
            <a:noFill/>
          </p:spPr>
          <p:txBody>
            <a:bodyPr wrap="square" rtlCol="0">
              <a:spAutoFit/>
            </a:bodyPr>
            <a:lstStyle/>
            <a:p>
              <a:pPr algn="ctr"/>
              <a:r>
                <a:rPr lang="en-US" sz="4000" dirty="0" smtClean="0">
                  <a:solidFill>
                    <a:schemeClr val="accent1"/>
                  </a:solidFill>
                  <a:latin typeface="+mn-lt"/>
                </a:rPr>
                <a:t>!=</a:t>
              </a:r>
            </a:p>
          </p:txBody>
        </p:sp>
      </p:grpSp>
      <p:sp>
        <p:nvSpPr>
          <p:cNvPr id="8" name="Title 1"/>
          <p:cNvSpPr txBox="1">
            <a:spLocks/>
          </p:cNvSpPr>
          <p:nvPr/>
        </p:nvSpPr>
        <p:spPr bwMode="auto">
          <a:xfrm>
            <a:off x="0" y="407987"/>
            <a:ext cx="9144000" cy="1145321"/>
          </a:xfrm>
          <a:prstGeom prst="rect">
            <a:avLst/>
          </a:prstGeom>
          <a:noFill/>
          <a:ln>
            <a:miter lim="800000"/>
            <a:headEnd/>
            <a:tailEnd/>
          </a:ln>
        </p:spPr>
        <p:txBody>
          <a:bodyPr vert="horz" wrap="square" lIns="91440" tIns="45720" rIns="91440" bIns="45720" numCol="1" rtlCol="0" anchor="t" anchorCtr="0" compatLnSpc="1">
            <a:prstTxWarp prst="textNoShape">
              <a:avLst/>
            </a:prstTxWarp>
            <a:noAutofit/>
          </a:bodyPr>
          <a:lstStyle>
            <a:lvl1pPr algn="l" defTabSz="914400" rtl="0" eaLnBrk="1" latinLnBrk="0" hangingPunct="1">
              <a:spcBef>
                <a:spcPct val="0"/>
              </a:spcBef>
              <a:buNone/>
              <a:defRPr sz="5400" kern="1200" cap="all" spc="-100" baseline="0">
                <a:solidFill>
                  <a:schemeClr val="tx2"/>
                </a:solidFill>
                <a:latin typeface="+mj-lt"/>
                <a:ea typeface="+mj-ea"/>
                <a:cs typeface="+mj-cs"/>
              </a:defRPr>
            </a:lvl1pPr>
          </a:lstStyle>
          <a:p>
            <a:r>
              <a:rPr lang="en-US" dirty="0" err="1" smtClean="0"/>
              <a:t>Liskov</a:t>
            </a:r>
            <a:r>
              <a:rPr lang="en-US" dirty="0" smtClean="0"/>
              <a:t> Substitution</a:t>
            </a:r>
          </a:p>
        </p:txBody>
      </p:sp>
    </p:spTree>
    <p:extLst>
      <p:ext uri="{BB962C8B-B14F-4D97-AF65-F5344CB8AC3E}">
        <p14:creationId xmlns:p14="http://schemas.microsoft.com/office/powerpoint/2010/main" val="3815517702"/>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bwMode="auto">
          <a:xfrm>
            <a:off x="0" y="445432"/>
            <a:ext cx="9144000" cy="4202768"/>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a:defRPr/>
            </a:pPr>
            <a:endParaRPr lang="en-US"/>
          </a:p>
        </p:txBody>
      </p:sp>
      <p:sp>
        <p:nvSpPr>
          <p:cNvPr id="13" name="Rectangle 12"/>
          <p:cNvSpPr/>
          <p:nvPr/>
        </p:nvSpPr>
        <p:spPr bwMode="auto">
          <a:xfrm>
            <a:off x="0" y="4724400"/>
            <a:ext cx="9153525" cy="2133600"/>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defRPr/>
            </a:pPr>
            <a:endParaRPr lang="en-US"/>
          </a:p>
        </p:txBody>
      </p:sp>
      <p:sp>
        <p:nvSpPr>
          <p:cNvPr id="15" name="Rectangle 14"/>
          <p:cNvSpPr/>
          <p:nvPr/>
        </p:nvSpPr>
        <p:spPr bwMode="auto">
          <a:xfrm>
            <a:off x="0" y="3239477"/>
            <a:ext cx="4572000" cy="121138"/>
          </a:xfrm>
          <a:prstGeom prst="rect">
            <a:avLst/>
          </a:prstGeom>
          <a:ln/>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en-US"/>
          </a:p>
        </p:txBody>
      </p:sp>
      <p:sp>
        <p:nvSpPr>
          <p:cNvPr id="17" name="Rectangle 16"/>
          <p:cNvSpPr/>
          <p:nvPr/>
        </p:nvSpPr>
        <p:spPr bwMode="auto">
          <a:xfrm>
            <a:off x="112713" y="4800600"/>
            <a:ext cx="8907462" cy="1933575"/>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4" name="TextBox 13"/>
          <p:cNvSpPr txBox="1"/>
          <p:nvPr/>
        </p:nvSpPr>
        <p:spPr>
          <a:xfrm>
            <a:off x="381000" y="1295400"/>
            <a:ext cx="8610600" cy="769938"/>
          </a:xfrm>
          <a:prstGeom prst="rect">
            <a:avLst/>
          </a:prstGeom>
          <a:noFill/>
        </p:spPr>
        <p:txBody>
          <a:bodyPr>
            <a:spAutoFit/>
          </a:bodyPr>
          <a:lstStyle/>
          <a:p>
            <a:pPr>
              <a:defRPr/>
            </a:pPr>
            <a:r>
              <a:rPr lang="en-US" sz="4400" spc="60" dirty="0" smtClean="0">
                <a:solidFill>
                  <a:schemeClr val="bg1"/>
                </a:solidFill>
                <a:latin typeface="Calibri" pitchFamily="34" charset="0"/>
              </a:rPr>
              <a:t>Object Oriented Principles</a:t>
            </a:r>
            <a:endParaRPr lang="en-US" sz="4400" spc="60" dirty="0">
              <a:solidFill>
                <a:schemeClr val="bg1"/>
              </a:solidFill>
              <a:latin typeface="Calibri" pitchFamily="34" charset="0"/>
            </a:endParaRPr>
          </a:p>
        </p:txBody>
      </p:sp>
      <p:sp>
        <p:nvSpPr>
          <p:cNvPr id="19" name="TextBox 18"/>
          <p:cNvSpPr txBox="1"/>
          <p:nvPr/>
        </p:nvSpPr>
        <p:spPr>
          <a:xfrm>
            <a:off x="381000" y="2057400"/>
            <a:ext cx="7543800" cy="338554"/>
          </a:xfrm>
          <a:prstGeom prst="rect">
            <a:avLst/>
          </a:prstGeom>
          <a:noFill/>
        </p:spPr>
        <p:txBody>
          <a:bodyPr wrap="square">
            <a:spAutoFit/>
          </a:bodyPr>
          <a:lstStyle/>
          <a:p>
            <a:pPr>
              <a:defRPr/>
            </a:pPr>
            <a:r>
              <a:rPr lang="en-US" sz="1600" dirty="0" smtClean="0">
                <a:solidFill>
                  <a:schemeClr val="bg1"/>
                </a:solidFill>
              </a:rPr>
              <a:t>They’re</a:t>
            </a:r>
            <a:r>
              <a:rPr lang="en-US" sz="1600" dirty="0" smtClean="0">
                <a:solidFill>
                  <a:schemeClr val="bg1"/>
                </a:solidFill>
                <a:latin typeface="+mn-lt"/>
              </a:rPr>
              <a:t> Not Just For Academics And Ivory Tower Architects</a:t>
            </a:r>
            <a:endParaRPr lang="en-US" sz="1600" dirty="0">
              <a:solidFill>
                <a:schemeClr val="bg1"/>
              </a:solidFill>
              <a:latin typeface="+mn-lt"/>
            </a:endParaRPr>
          </a:p>
        </p:txBody>
      </p:sp>
    </p:spTree>
    <p:extLst>
      <p:ext uri="{BB962C8B-B14F-4D97-AF65-F5344CB8AC3E}">
        <p14:creationId xmlns:p14="http://schemas.microsoft.com/office/powerpoint/2010/main" val="786468516"/>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9"/>
          <p:cNvGrpSpPr/>
          <p:nvPr/>
        </p:nvGrpSpPr>
        <p:grpSpPr>
          <a:xfrm>
            <a:off x="1752600" y="2057400"/>
            <a:ext cx="5638800" cy="3657600"/>
            <a:chOff x="1752600" y="2057400"/>
            <a:chExt cx="5638800" cy="3657600"/>
          </a:xfrm>
        </p:grpSpPr>
        <p:sp>
          <p:nvSpPr>
            <p:cNvPr id="5" name="Rectangle 4"/>
            <p:cNvSpPr/>
            <p:nvPr/>
          </p:nvSpPr>
          <p:spPr>
            <a:xfrm>
              <a:off x="5715000" y="2057400"/>
              <a:ext cx="1676400" cy="9906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Email Sender</a:t>
              </a:r>
              <a:endParaRPr lang="en-US" dirty="0"/>
            </a:p>
          </p:txBody>
        </p:sp>
        <p:sp>
          <p:nvSpPr>
            <p:cNvPr id="6" name="Snip Single Corner Rectangle 5"/>
            <p:cNvSpPr/>
            <p:nvPr/>
          </p:nvSpPr>
          <p:spPr>
            <a:xfrm>
              <a:off x="1752600" y="4724400"/>
              <a:ext cx="1676400" cy="990600"/>
            </a:xfrm>
            <a:prstGeom prst="snip1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Flat File</a:t>
              </a:r>
              <a:endParaRPr lang="en-US" dirty="0"/>
            </a:p>
          </p:txBody>
        </p:sp>
        <p:sp>
          <p:nvSpPr>
            <p:cNvPr id="7" name="Snip Single Corner Rectangle 6"/>
            <p:cNvSpPr/>
            <p:nvPr/>
          </p:nvSpPr>
          <p:spPr>
            <a:xfrm>
              <a:off x="3733800" y="4724400"/>
              <a:ext cx="1676400" cy="990600"/>
            </a:xfrm>
            <a:prstGeom prst="snip1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XML File</a:t>
              </a:r>
              <a:endParaRPr lang="en-US" dirty="0"/>
            </a:p>
          </p:txBody>
        </p:sp>
        <p:cxnSp>
          <p:nvCxnSpPr>
            <p:cNvPr id="8" name="Elbow Connector 7"/>
            <p:cNvCxnSpPr>
              <a:stCxn id="6" idx="3"/>
              <a:endCxn id="10" idx="2"/>
            </p:cNvCxnSpPr>
            <p:nvPr/>
          </p:nvCxnSpPr>
          <p:spPr>
            <a:xfrm rot="5400000" flipH="1" flipV="1">
              <a:off x="3390900" y="3543300"/>
              <a:ext cx="381000" cy="1981200"/>
            </a:xfrm>
            <a:prstGeom prst="bentConnector3">
              <a:avLst>
                <a:gd name="adj1" fmla="val 50000"/>
              </a:avLst>
            </a:prstGeom>
            <a:ln>
              <a:tailEnd type="arrow"/>
            </a:ln>
            <a:effectLst/>
          </p:spPr>
          <p:style>
            <a:lnRef idx="1">
              <a:schemeClr val="accent1"/>
            </a:lnRef>
            <a:fillRef idx="3">
              <a:schemeClr val="accent1"/>
            </a:fillRef>
            <a:effectRef idx="2">
              <a:schemeClr val="accent1"/>
            </a:effectRef>
            <a:fontRef idx="minor">
              <a:schemeClr val="lt1"/>
            </a:fontRef>
          </p:style>
        </p:cxnSp>
        <p:cxnSp>
          <p:nvCxnSpPr>
            <p:cNvPr id="9" name="Elbow Connector 8"/>
            <p:cNvCxnSpPr>
              <a:stCxn id="7" idx="3"/>
              <a:endCxn id="10" idx="2"/>
            </p:cNvCxnSpPr>
            <p:nvPr/>
          </p:nvCxnSpPr>
          <p:spPr>
            <a:xfrm rot="5400000" flipH="1" flipV="1">
              <a:off x="4381500" y="4533900"/>
              <a:ext cx="381000" cy="1588"/>
            </a:xfrm>
            <a:prstGeom prst="bentConnector3">
              <a:avLst>
                <a:gd name="adj1" fmla="val 50000"/>
              </a:avLst>
            </a:prstGeom>
            <a:ln>
              <a:tailEnd type="arrow"/>
            </a:ln>
            <a:effectLst/>
          </p:spPr>
          <p:style>
            <a:lnRef idx="1">
              <a:schemeClr val="accent1"/>
            </a:lnRef>
            <a:fillRef idx="3">
              <a:schemeClr val="accent1"/>
            </a:fillRef>
            <a:effectRef idx="2">
              <a:schemeClr val="accent1"/>
            </a:effectRef>
            <a:fontRef idx="minor">
              <a:schemeClr val="lt1"/>
            </a:fontRef>
          </p:style>
        </p:cxnSp>
        <p:sp>
          <p:nvSpPr>
            <p:cNvPr id="10" name="Rectangle 9"/>
            <p:cNvSpPr/>
            <p:nvPr/>
          </p:nvSpPr>
          <p:spPr>
            <a:xfrm>
              <a:off x="3733800" y="3352800"/>
              <a:ext cx="1676400" cy="9906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IFileFormat Reader</a:t>
              </a:r>
              <a:endParaRPr lang="en-US" dirty="0"/>
            </a:p>
          </p:txBody>
        </p:sp>
        <p:cxnSp>
          <p:nvCxnSpPr>
            <p:cNvPr id="11" name="Elbow Connector 10"/>
            <p:cNvCxnSpPr>
              <a:stCxn id="12" idx="3"/>
              <a:endCxn id="5" idx="1"/>
            </p:cNvCxnSpPr>
            <p:nvPr/>
          </p:nvCxnSpPr>
          <p:spPr>
            <a:xfrm>
              <a:off x="5410200" y="2552700"/>
              <a:ext cx="304800" cy="1588"/>
            </a:xfrm>
            <a:prstGeom prst="bentConnector3">
              <a:avLst>
                <a:gd name="adj1" fmla="val 50000"/>
              </a:avLst>
            </a:prstGeom>
            <a:ln>
              <a:tailEnd type="arrow"/>
            </a:ln>
            <a:effectLst/>
          </p:spPr>
          <p:style>
            <a:lnRef idx="1">
              <a:schemeClr val="accent1"/>
            </a:lnRef>
            <a:fillRef idx="3">
              <a:schemeClr val="accent1"/>
            </a:fillRef>
            <a:effectRef idx="2">
              <a:schemeClr val="accent1"/>
            </a:effectRef>
            <a:fontRef idx="minor">
              <a:schemeClr val="lt1"/>
            </a:fontRef>
          </p:style>
        </p:cxnSp>
        <p:sp>
          <p:nvSpPr>
            <p:cNvPr id="12" name="Rectangle 11"/>
            <p:cNvSpPr/>
            <p:nvPr/>
          </p:nvSpPr>
          <p:spPr>
            <a:xfrm>
              <a:off x="3733800" y="2057400"/>
              <a:ext cx="1676400" cy="9906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FileReader</a:t>
              </a:r>
            </a:p>
            <a:p>
              <a:pPr algn="ctr"/>
              <a:r>
                <a:rPr lang="en-US" dirty="0" smtClean="0"/>
                <a:t>Service</a:t>
              </a:r>
              <a:endParaRPr lang="en-US" dirty="0"/>
            </a:p>
          </p:txBody>
        </p:sp>
        <p:cxnSp>
          <p:nvCxnSpPr>
            <p:cNvPr id="13" name="Elbow Connector 12"/>
            <p:cNvCxnSpPr>
              <a:stCxn id="10" idx="0"/>
              <a:endCxn id="12" idx="2"/>
            </p:cNvCxnSpPr>
            <p:nvPr/>
          </p:nvCxnSpPr>
          <p:spPr>
            <a:xfrm rot="5400000" flipH="1" flipV="1">
              <a:off x="4419600" y="3200400"/>
              <a:ext cx="304800" cy="1588"/>
            </a:xfrm>
            <a:prstGeom prst="bentConnector3">
              <a:avLst>
                <a:gd name="adj1" fmla="val 50000"/>
              </a:avLst>
            </a:prstGeom>
            <a:ln>
              <a:tailEnd type="arrow"/>
            </a:ln>
            <a:effectLst/>
          </p:spPr>
          <p:style>
            <a:lnRef idx="1">
              <a:schemeClr val="accent1"/>
            </a:lnRef>
            <a:fillRef idx="3">
              <a:schemeClr val="accent1"/>
            </a:fillRef>
            <a:effectRef idx="2">
              <a:schemeClr val="accent1"/>
            </a:effectRef>
            <a:fontRef idx="minor">
              <a:schemeClr val="lt1"/>
            </a:fontRef>
          </p:style>
        </p:cxnSp>
        <p:sp>
          <p:nvSpPr>
            <p:cNvPr id="14" name="Snip Single Corner Rectangle 13"/>
            <p:cNvSpPr/>
            <p:nvPr/>
          </p:nvSpPr>
          <p:spPr>
            <a:xfrm>
              <a:off x="5715000" y="4724400"/>
              <a:ext cx="1676400" cy="990600"/>
            </a:xfrm>
            <a:prstGeom prst="snip1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smtClean="0"/>
                <a:t>Database Connection File</a:t>
              </a:r>
              <a:endParaRPr lang="en-US" dirty="0"/>
            </a:p>
          </p:txBody>
        </p:sp>
        <p:cxnSp>
          <p:nvCxnSpPr>
            <p:cNvPr id="15" name="Elbow Connector 14"/>
            <p:cNvCxnSpPr>
              <a:stCxn id="14" idx="3"/>
              <a:endCxn id="10" idx="2"/>
            </p:cNvCxnSpPr>
            <p:nvPr/>
          </p:nvCxnSpPr>
          <p:spPr>
            <a:xfrm rot="16200000" flipV="1">
              <a:off x="5372100" y="3543300"/>
              <a:ext cx="381000" cy="1981200"/>
            </a:xfrm>
            <a:prstGeom prst="bentConnector3">
              <a:avLst>
                <a:gd name="adj1" fmla="val 50000"/>
              </a:avLst>
            </a:prstGeom>
            <a:ln>
              <a:tailEnd type="arrow"/>
            </a:ln>
            <a:effectLst/>
          </p:spPr>
          <p:style>
            <a:lnRef idx="1">
              <a:schemeClr val="accent1"/>
            </a:lnRef>
            <a:fillRef idx="3">
              <a:schemeClr val="accent1"/>
            </a:fillRef>
            <a:effectRef idx="2">
              <a:schemeClr val="accent1"/>
            </a:effectRef>
            <a:fontRef idx="minor">
              <a:schemeClr val="lt1"/>
            </a:fontRef>
          </p:style>
        </p:cxnSp>
        <p:sp>
          <p:nvSpPr>
            <p:cNvPr id="16" name="Can 15"/>
            <p:cNvSpPr/>
            <p:nvPr/>
          </p:nvSpPr>
          <p:spPr>
            <a:xfrm>
              <a:off x="1905000" y="2057400"/>
              <a:ext cx="1219200" cy="990600"/>
            </a:xfrm>
            <a:prstGeom prst="can">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smtClean="0"/>
                <a:t>Database</a:t>
              </a:r>
              <a:endParaRPr lang="en-US" dirty="0"/>
            </a:p>
          </p:txBody>
        </p:sp>
        <p:cxnSp>
          <p:nvCxnSpPr>
            <p:cNvPr id="17" name="Elbow Connector 16"/>
            <p:cNvCxnSpPr>
              <a:stCxn id="16" idx="4"/>
              <a:endCxn id="12" idx="1"/>
            </p:cNvCxnSpPr>
            <p:nvPr/>
          </p:nvCxnSpPr>
          <p:spPr>
            <a:xfrm>
              <a:off x="3124200" y="2552700"/>
              <a:ext cx="609600" cy="1588"/>
            </a:xfrm>
            <a:prstGeom prst="bentConnector3">
              <a:avLst>
                <a:gd name="adj1" fmla="val 50000"/>
              </a:avLst>
            </a:prstGeom>
            <a:ln>
              <a:tailEnd type="arrow"/>
            </a:ln>
            <a:effectLst/>
          </p:spPr>
          <p:style>
            <a:lnRef idx="1">
              <a:schemeClr val="accent1"/>
            </a:lnRef>
            <a:fillRef idx="3">
              <a:schemeClr val="accent1"/>
            </a:fillRef>
            <a:effectRef idx="2">
              <a:schemeClr val="accent1"/>
            </a:effectRef>
            <a:fontRef idx="minor">
              <a:schemeClr val="lt1"/>
            </a:fontRef>
          </p:style>
        </p:cxnSp>
      </p:grpSp>
      <p:sp>
        <p:nvSpPr>
          <p:cNvPr id="19" name="Title 1"/>
          <p:cNvSpPr txBox="1">
            <a:spLocks/>
          </p:cNvSpPr>
          <p:nvPr/>
        </p:nvSpPr>
        <p:spPr bwMode="auto">
          <a:xfrm>
            <a:off x="0" y="407987"/>
            <a:ext cx="9144000" cy="1145321"/>
          </a:xfrm>
          <a:prstGeom prst="rect">
            <a:avLst/>
          </a:prstGeom>
          <a:noFill/>
          <a:ln>
            <a:miter lim="800000"/>
            <a:headEnd/>
            <a:tailEnd/>
          </a:ln>
        </p:spPr>
        <p:txBody>
          <a:bodyPr vert="horz" wrap="square" lIns="91440" tIns="45720" rIns="91440" bIns="45720" numCol="1" rtlCol="0" anchor="t" anchorCtr="0" compatLnSpc="1">
            <a:prstTxWarp prst="textNoShape">
              <a:avLst/>
            </a:prstTxWarp>
            <a:noAutofit/>
          </a:bodyPr>
          <a:lstStyle>
            <a:lvl1pPr algn="l" defTabSz="914400" rtl="0" eaLnBrk="1" latinLnBrk="0" hangingPunct="1">
              <a:spcBef>
                <a:spcPct val="0"/>
              </a:spcBef>
              <a:buNone/>
              <a:defRPr sz="5400" kern="1200" cap="all" spc="-100" baseline="0">
                <a:solidFill>
                  <a:schemeClr val="tx2"/>
                </a:solidFill>
                <a:latin typeface="+mj-lt"/>
                <a:ea typeface="+mj-ea"/>
                <a:cs typeface="+mj-cs"/>
              </a:defRPr>
            </a:lvl1pPr>
          </a:lstStyle>
          <a:p>
            <a:r>
              <a:rPr lang="en-US" dirty="0" err="1" smtClean="0"/>
              <a:t>Liskov</a:t>
            </a:r>
            <a:r>
              <a:rPr lang="en-US" dirty="0" smtClean="0"/>
              <a:t> Substitution</a:t>
            </a:r>
          </a:p>
        </p:txBody>
      </p:sp>
    </p:spTree>
    <p:extLst>
      <p:ext uri="{BB962C8B-B14F-4D97-AF65-F5344CB8AC3E}">
        <p14:creationId xmlns:p14="http://schemas.microsoft.com/office/powerpoint/2010/main" val="2499454359"/>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p:cNvGrpSpPr/>
          <p:nvPr/>
        </p:nvGrpSpPr>
        <p:grpSpPr>
          <a:xfrm>
            <a:off x="533400" y="2505505"/>
            <a:ext cx="8229600" cy="2895600"/>
            <a:chOff x="533400" y="2590800"/>
            <a:chExt cx="8229600" cy="2895600"/>
          </a:xfrm>
        </p:grpSpPr>
        <p:sp>
          <p:nvSpPr>
            <p:cNvPr id="5" name="Rectangle 4"/>
            <p:cNvSpPr/>
            <p:nvPr/>
          </p:nvSpPr>
          <p:spPr>
            <a:xfrm>
              <a:off x="7086600" y="3276600"/>
              <a:ext cx="1676400" cy="9906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Email Sender</a:t>
              </a:r>
              <a:endParaRPr lang="en-US" dirty="0"/>
            </a:p>
          </p:txBody>
        </p:sp>
        <p:sp>
          <p:nvSpPr>
            <p:cNvPr id="6" name="Snip Single Corner Rectangle 5"/>
            <p:cNvSpPr/>
            <p:nvPr/>
          </p:nvSpPr>
          <p:spPr>
            <a:xfrm>
              <a:off x="533400" y="3276600"/>
              <a:ext cx="1676400" cy="990600"/>
            </a:xfrm>
            <a:prstGeom prst="snip1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Flat File</a:t>
              </a:r>
              <a:endParaRPr lang="en-US" dirty="0"/>
            </a:p>
          </p:txBody>
        </p:sp>
        <p:sp>
          <p:nvSpPr>
            <p:cNvPr id="7" name="Snip Single Corner Rectangle 6"/>
            <p:cNvSpPr/>
            <p:nvPr/>
          </p:nvSpPr>
          <p:spPr>
            <a:xfrm>
              <a:off x="533400" y="4495800"/>
              <a:ext cx="1676400" cy="990600"/>
            </a:xfrm>
            <a:prstGeom prst="snip1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XML File</a:t>
              </a:r>
              <a:endParaRPr lang="en-US" dirty="0"/>
            </a:p>
          </p:txBody>
        </p:sp>
        <p:cxnSp>
          <p:nvCxnSpPr>
            <p:cNvPr id="8" name="Elbow Connector 7"/>
            <p:cNvCxnSpPr>
              <a:stCxn id="6" idx="0"/>
              <a:endCxn id="10" idx="1"/>
            </p:cNvCxnSpPr>
            <p:nvPr/>
          </p:nvCxnSpPr>
          <p:spPr>
            <a:xfrm>
              <a:off x="2209800" y="3771900"/>
              <a:ext cx="533400" cy="609600"/>
            </a:xfrm>
            <a:prstGeom prst="bentConnector3">
              <a:avLst>
                <a:gd name="adj1" fmla="val 50000"/>
              </a:avLst>
            </a:prstGeom>
            <a:ln>
              <a:tailEnd type="arrow"/>
            </a:ln>
            <a:effectLst/>
          </p:spPr>
          <p:style>
            <a:lnRef idx="1">
              <a:schemeClr val="accent1"/>
            </a:lnRef>
            <a:fillRef idx="3">
              <a:schemeClr val="accent1"/>
            </a:fillRef>
            <a:effectRef idx="2">
              <a:schemeClr val="accent1"/>
            </a:effectRef>
            <a:fontRef idx="minor">
              <a:schemeClr val="lt1"/>
            </a:fontRef>
          </p:style>
        </p:cxnSp>
        <p:cxnSp>
          <p:nvCxnSpPr>
            <p:cNvPr id="9" name="Elbow Connector 8"/>
            <p:cNvCxnSpPr>
              <a:stCxn id="7" idx="0"/>
              <a:endCxn id="10" idx="1"/>
            </p:cNvCxnSpPr>
            <p:nvPr/>
          </p:nvCxnSpPr>
          <p:spPr>
            <a:xfrm flipV="1">
              <a:off x="2209800" y="4381500"/>
              <a:ext cx="533400" cy="609600"/>
            </a:xfrm>
            <a:prstGeom prst="bentConnector3">
              <a:avLst>
                <a:gd name="adj1" fmla="val 50000"/>
              </a:avLst>
            </a:prstGeom>
            <a:ln>
              <a:tailEnd type="arrow"/>
            </a:ln>
            <a:effectLst/>
          </p:spPr>
          <p:style>
            <a:lnRef idx="1">
              <a:schemeClr val="accent1"/>
            </a:lnRef>
            <a:fillRef idx="3">
              <a:schemeClr val="accent1"/>
            </a:fillRef>
            <a:effectRef idx="2">
              <a:schemeClr val="accent1"/>
            </a:effectRef>
            <a:fontRef idx="minor">
              <a:schemeClr val="lt1"/>
            </a:fontRef>
          </p:style>
        </p:cxnSp>
        <p:sp>
          <p:nvSpPr>
            <p:cNvPr id="10" name="Rectangle 9"/>
            <p:cNvSpPr/>
            <p:nvPr/>
          </p:nvSpPr>
          <p:spPr>
            <a:xfrm>
              <a:off x="2743200" y="3886200"/>
              <a:ext cx="1676400" cy="9906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IFileFormat Reader</a:t>
              </a:r>
              <a:endParaRPr lang="en-US" dirty="0"/>
            </a:p>
          </p:txBody>
        </p:sp>
        <p:cxnSp>
          <p:nvCxnSpPr>
            <p:cNvPr id="11" name="Elbow Connector 10"/>
            <p:cNvCxnSpPr>
              <a:stCxn id="12" idx="3"/>
              <a:endCxn id="5" idx="1"/>
            </p:cNvCxnSpPr>
            <p:nvPr/>
          </p:nvCxnSpPr>
          <p:spPr>
            <a:xfrm flipV="1">
              <a:off x="6400800" y="3771900"/>
              <a:ext cx="685800" cy="609600"/>
            </a:xfrm>
            <a:prstGeom prst="bentConnector3">
              <a:avLst>
                <a:gd name="adj1" fmla="val 50000"/>
              </a:avLst>
            </a:prstGeom>
            <a:ln>
              <a:tailEnd type="arrow"/>
            </a:ln>
            <a:effectLst/>
          </p:spPr>
          <p:style>
            <a:lnRef idx="1">
              <a:schemeClr val="accent1"/>
            </a:lnRef>
            <a:fillRef idx="3">
              <a:schemeClr val="accent1"/>
            </a:fillRef>
            <a:effectRef idx="2">
              <a:schemeClr val="accent1"/>
            </a:effectRef>
            <a:fontRef idx="minor">
              <a:schemeClr val="lt1"/>
            </a:fontRef>
          </p:style>
        </p:cxnSp>
        <p:sp>
          <p:nvSpPr>
            <p:cNvPr id="12" name="Rectangle 11"/>
            <p:cNvSpPr/>
            <p:nvPr/>
          </p:nvSpPr>
          <p:spPr>
            <a:xfrm>
              <a:off x="4724400" y="3886200"/>
              <a:ext cx="1676400" cy="9906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FileReader</a:t>
              </a:r>
            </a:p>
            <a:p>
              <a:pPr algn="ctr"/>
              <a:r>
                <a:rPr lang="en-US" dirty="0" smtClean="0"/>
                <a:t>Service</a:t>
              </a:r>
              <a:endParaRPr lang="en-US" dirty="0"/>
            </a:p>
          </p:txBody>
        </p:sp>
        <p:cxnSp>
          <p:nvCxnSpPr>
            <p:cNvPr id="13" name="Elbow Connector 12"/>
            <p:cNvCxnSpPr>
              <a:stCxn id="10" idx="3"/>
              <a:endCxn id="12" idx="1"/>
            </p:cNvCxnSpPr>
            <p:nvPr/>
          </p:nvCxnSpPr>
          <p:spPr>
            <a:xfrm>
              <a:off x="4419600" y="4381500"/>
              <a:ext cx="304800" cy="1588"/>
            </a:xfrm>
            <a:prstGeom prst="bentConnector3">
              <a:avLst>
                <a:gd name="adj1" fmla="val 50000"/>
              </a:avLst>
            </a:prstGeom>
            <a:ln>
              <a:tailEnd type="arrow"/>
            </a:ln>
            <a:effectLst/>
          </p:spPr>
          <p:style>
            <a:lnRef idx="1">
              <a:schemeClr val="accent1"/>
            </a:lnRef>
            <a:fillRef idx="3">
              <a:schemeClr val="accent1"/>
            </a:fillRef>
            <a:effectRef idx="2">
              <a:schemeClr val="accent1"/>
            </a:effectRef>
            <a:fontRef idx="minor">
              <a:schemeClr val="lt1"/>
            </a:fontRef>
          </p:style>
        </p:cxnSp>
        <p:sp>
          <p:nvSpPr>
            <p:cNvPr id="14" name="Can 13"/>
            <p:cNvSpPr/>
            <p:nvPr/>
          </p:nvSpPr>
          <p:spPr>
            <a:xfrm>
              <a:off x="2895600" y="2590800"/>
              <a:ext cx="1219200" cy="990600"/>
            </a:xfrm>
            <a:prstGeom prst="ca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Database</a:t>
              </a:r>
              <a:endParaRPr lang="en-US" dirty="0"/>
            </a:p>
          </p:txBody>
        </p:sp>
        <p:cxnSp>
          <p:nvCxnSpPr>
            <p:cNvPr id="15" name="Elbow Connector 14"/>
            <p:cNvCxnSpPr>
              <a:stCxn id="14" idx="4"/>
              <a:endCxn id="16" idx="1"/>
            </p:cNvCxnSpPr>
            <p:nvPr/>
          </p:nvCxnSpPr>
          <p:spPr>
            <a:xfrm>
              <a:off x="4114800" y="3086100"/>
              <a:ext cx="609600" cy="1588"/>
            </a:xfrm>
            <a:prstGeom prst="bentConnector3">
              <a:avLst>
                <a:gd name="adj1" fmla="val 50000"/>
              </a:avLst>
            </a:prstGeom>
            <a:ln>
              <a:tailEnd type="arrow"/>
            </a:ln>
            <a:effectLst/>
          </p:spPr>
          <p:style>
            <a:lnRef idx="1">
              <a:schemeClr val="accent1"/>
            </a:lnRef>
            <a:fillRef idx="3">
              <a:schemeClr val="accent1"/>
            </a:fillRef>
            <a:effectRef idx="2">
              <a:schemeClr val="accent1"/>
            </a:effectRef>
            <a:fontRef idx="minor">
              <a:schemeClr val="lt1"/>
            </a:fontRef>
          </p:style>
        </p:cxnSp>
        <p:sp>
          <p:nvSpPr>
            <p:cNvPr id="16" name="Rectangle 15"/>
            <p:cNvSpPr/>
            <p:nvPr/>
          </p:nvSpPr>
          <p:spPr>
            <a:xfrm>
              <a:off x="4724400" y="2590800"/>
              <a:ext cx="1676400" cy="990600"/>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smtClean="0"/>
                <a:t>Database</a:t>
              </a:r>
            </a:p>
            <a:p>
              <a:pPr algn="ctr"/>
              <a:r>
                <a:rPr lang="en-US" dirty="0" smtClean="0"/>
                <a:t>Reader</a:t>
              </a:r>
            </a:p>
            <a:p>
              <a:pPr algn="ctr"/>
              <a:r>
                <a:rPr lang="en-US" dirty="0" smtClean="0"/>
                <a:t>Service</a:t>
              </a:r>
              <a:endParaRPr lang="en-US" dirty="0"/>
            </a:p>
          </p:txBody>
        </p:sp>
        <p:cxnSp>
          <p:nvCxnSpPr>
            <p:cNvPr id="17" name="Elbow Connector 16"/>
            <p:cNvCxnSpPr>
              <a:stCxn id="16" idx="3"/>
              <a:endCxn id="5" idx="1"/>
            </p:cNvCxnSpPr>
            <p:nvPr/>
          </p:nvCxnSpPr>
          <p:spPr>
            <a:xfrm>
              <a:off x="6400800" y="3086100"/>
              <a:ext cx="685800" cy="685800"/>
            </a:xfrm>
            <a:prstGeom prst="bentConnector3">
              <a:avLst>
                <a:gd name="adj1" fmla="val 50000"/>
              </a:avLst>
            </a:prstGeom>
            <a:ln>
              <a:tailEnd type="arrow"/>
            </a:ln>
            <a:effectLst/>
          </p:spPr>
          <p:style>
            <a:lnRef idx="1">
              <a:schemeClr val="accent1"/>
            </a:lnRef>
            <a:fillRef idx="3">
              <a:schemeClr val="accent1"/>
            </a:fillRef>
            <a:effectRef idx="2">
              <a:schemeClr val="accent1"/>
            </a:effectRef>
            <a:fontRef idx="minor">
              <a:schemeClr val="lt1"/>
            </a:fontRef>
          </p:style>
        </p:cxnSp>
      </p:grpSp>
      <p:sp>
        <p:nvSpPr>
          <p:cNvPr id="18" name="Title 1"/>
          <p:cNvSpPr txBox="1">
            <a:spLocks/>
          </p:cNvSpPr>
          <p:nvPr/>
        </p:nvSpPr>
        <p:spPr bwMode="auto">
          <a:xfrm>
            <a:off x="0" y="407987"/>
            <a:ext cx="9144000" cy="1145321"/>
          </a:xfrm>
          <a:prstGeom prst="rect">
            <a:avLst/>
          </a:prstGeom>
          <a:noFill/>
          <a:ln>
            <a:miter lim="800000"/>
            <a:headEnd/>
            <a:tailEnd/>
          </a:ln>
        </p:spPr>
        <p:txBody>
          <a:bodyPr vert="horz" wrap="square" lIns="91440" tIns="45720" rIns="91440" bIns="45720" numCol="1" rtlCol="0" anchor="t" anchorCtr="0" compatLnSpc="1">
            <a:prstTxWarp prst="textNoShape">
              <a:avLst/>
            </a:prstTxWarp>
            <a:noAutofit/>
          </a:bodyPr>
          <a:lstStyle>
            <a:lvl1pPr algn="l" defTabSz="914400" rtl="0" eaLnBrk="1" latinLnBrk="0" hangingPunct="1">
              <a:spcBef>
                <a:spcPct val="0"/>
              </a:spcBef>
              <a:buNone/>
              <a:defRPr sz="5400" kern="1200" cap="all" spc="-100" baseline="0">
                <a:solidFill>
                  <a:schemeClr val="tx2"/>
                </a:solidFill>
                <a:latin typeface="+mj-lt"/>
                <a:ea typeface="+mj-ea"/>
                <a:cs typeface="+mj-cs"/>
              </a:defRPr>
            </a:lvl1pPr>
          </a:lstStyle>
          <a:p>
            <a:r>
              <a:rPr lang="en-US" dirty="0" err="1" smtClean="0"/>
              <a:t>Liskov</a:t>
            </a:r>
            <a:r>
              <a:rPr lang="en-US" dirty="0" smtClean="0"/>
              <a:t> Substitution</a:t>
            </a:r>
          </a:p>
        </p:txBody>
      </p:sp>
    </p:spTree>
    <p:extLst>
      <p:ext uri="{BB962C8B-B14F-4D97-AF65-F5344CB8AC3E}">
        <p14:creationId xmlns:p14="http://schemas.microsoft.com/office/powerpoint/2010/main" val="2299123418"/>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bwMode="auto">
          <a:xfrm>
            <a:off x="0" y="445432"/>
            <a:ext cx="9144000" cy="4202768"/>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a:defRPr/>
            </a:pPr>
            <a:endParaRPr lang="en-US"/>
          </a:p>
        </p:txBody>
      </p:sp>
      <p:sp>
        <p:nvSpPr>
          <p:cNvPr id="16" name="Rectangle 15"/>
          <p:cNvSpPr/>
          <p:nvPr/>
        </p:nvSpPr>
        <p:spPr bwMode="auto">
          <a:xfrm>
            <a:off x="0" y="4724400"/>
            <a:ext cx="9153525" cy="2133600"/>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defRPr/>
            </a:pPr>
            <a:endParaRPr lang="en-US"/>
          </a:p>
        </p:txBody>
      </p:sp>
      <p:sp>
        <p:nvSpPr>
          <p:cNvPr id="17" name="Rectangle 16"/>
          <p:cNvSpPr/>
          <p:nvPr/>
        </p:nvSpPr>
        <p:spPr bwMode="auto">
          <a:xfrm>
            <a:off x="0" y="3239477"/>
            <a:ext cx="4572000" cy="121138"/>
          </a:xfrm>
          <a:prstGeom prst="rect">
            <a:avLst/>
          </a:prstGeom>
          <a:ln/>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en-US"/>
          </a:p>
        </p:txBody>
      </p:sp>
      <p:sp>
        <p:nvSpPr>
          <p:cNvPr id="18" name="Rectangle 17"/>
          <p:cNvSpPr/>
          <p:nvPr/>
        </p:nvSpPr>
        <p:spPr bwMode="auto">
          <a:xfrm>
            <a:off x="112713" y="4800600"/>
            <a:ext cx="8907462" cy="1933575"/>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8" name="TextBox 7"/>
          <p:cNvSpPr txBox="1"/>
          <p:nvPr/>
        </p:nvSpPr>
        <p:spPr>
          <a:xfrm>
            <a:off x="381000" y="1447800"/>
            <a:ext cx="8610600" cy="646331"/>
          </a:xfrm>
          <a:prstGeom prst="rect">
            <a:avLst/>
          </a:prstGeom>
          <a:noFill/>
        </p:spPr>
        <p:txBody>
          <a:bodyPr>
            <a:spAutoFit/>
          </a:bodyPr>
          <a:lstStyle/>
          <a:p>
            <a:pPr>
              <a:defRPr/>
            </a:pPr>
            <a:r>
              <a:rPr lang="en-US" sz="3600" spc="60" dirty="0" smtClean="0">
                <a:solidFill>
                  <a:schemeClr val="bg1"/>
                </a:solidFill>
                <a:latin typeface="Calibri" pitchFamily="34" charset="0"/>
              </a:rPr>
              <a:t>ISP: Interface Segregation Principle</a:t>
            </a:r>
            <a:endParaRPr lang="en-US" sz="3600" spc="60" dirty="0">
              <a:solidFill>
                <a:schemeClr val="bg1"/>
              </a:solidFill>
              <a:latin typeface="Calibri" pitchFamily="34" charset="0"/>
            </a:endParaRPr>
          </a:p>
        </p:txBody>
      </p:sp>
      <p:sp>
        <p:nvSpPr>
          <p:cNvPr id="10" name="Text Placeholder 2"/>
          <p:cNvSpPr txBox="1">
            <a:spLocks/>
          </p:cNvSpPr>
          <p:nvPr/>
        </p:nvSpPr>
        <p:spPr>
          <a:xfrm>
            <a:off x="112713" y="4800599"/>
            <a:ext cx="8907462" cy="1933575"/>
          </a:xfrm>
          <a:prstGeom prst="rect">
            <a:avLst/>
          </a:prstGeom>
        </p:spPr>
        <p:txBody>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0" indent="0">
              <a:buFont typeface="Arial" pitchFamily="34" charset="0"/>
              <a:buNone/>
            </a:pPr>
            <a:r>
              <a:rPr lang="en-US" sz="2000" dirty="0" smtClean="0">
                <a:solidFill>
                  <a:srgbClr val="FFFFFF"/>
                </a:solidFill>
              </a:rPr>
              <a:t>“</a:t>
            </a:r>
            <a:r>
              <a:rPr lang="en-US" sz="2000" i="1" dirty="0" smtClean="0">
                <a:solidFill>
                  <a:srgbClr val="FFFFFF"/>
                </a:solidFill>
              </a:rPr>
              <a:t>Classes that have ‘fat’ interfaces are classes whose interfaces are not cohesive. In other words, the interfaces of the class can be broken up into groups of member functions. Each group serves a different set of clients.”</a:t>
            </a:r>
            <a:endParaRPr lang="en-US" sz="2000" dirty="0" smtClean="0">
              <a:solidFill>
                <a:srgbClr val="FFFFFF"/>
              </a:solidFill>
            </a:endParaRPr>
          </a:p>
          <a:p>
            <a:pPr marL="0" indent="0">
              <a:buFont typeface="Arial" pitchFamily="34" charset="0"/>
              <a:buNone/>
            </a:pPr>
            <a:endParaRPr lang="en-US" sz="2000" dirty="0" smtClean="0">
              <a:solidFill>
                <a:srgbClr val="FFFFFF"/>
              </a:solidFill>
            </a:endParaRPr>
          </a:p>
          <a:p>
            <a:pPr marL="0" indent="0">
              <a:buFont typeface="Arial" pitchFamily="34" charset="0"/>
              <a:buNone/>
            </a:pPr>
            <a:r>
              <a:rPr lang="en-US" sz="2000" dirty="0" smtClean="0">
                <a:solidFill>
                  <a:srgbClr val="FFFFFF"/>
                </a:solidFill>
              </a:rPr>
              <a:t>	- Robert Martin</a:t>
            </a:r>
          </a:p>
          <a:p>
            <a:pPr marL="0" indent="0">
              <a:buFont typeface="Arial" pitchFamily="34" charset="0"/>
              <a:buNone/>
            </a:pPr>
            <a:endParaRPr lang="en-US" sz="2000" dirty="0" smtClean="0">
              <a:solidFill>
                <a:srgbClr val="FFFFFF"/>
              </a:solidFill>
            </a:endParaRPr>
          </a:p>
        </p:txBody>
      </p:sp>
    </p:spTree>
    <p:extLst>
      <p:ext uri="{BB962C8B-B14F-4D97-AF65-F5344CB8AC3E}">
        <p14:creationId xmlns:p14="http://schemas.microsoft.com/office/powerpoint/2010/main" val="373640243"/>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3"/>
          <a:srcRect/>
          <a:stretch>
            <a:fillRect/>
          </a:stretch>
        </p:blipFill>
        <p:spPr bwMode="auto">
          <a:xfrm>
            <a:off x="1000125" y="742091"/>
            <a:ext cx="7143750" cy="5715000"/>
          </a:xfrm>
          <a:prstGeom prst="rect">
            <a:avLst/>
          </a:prstGeom>
          <a:noFill/>
          <a:ln w="9525">
            <a:noFill/>
            <a:miter lim="800000"/>
            <a:headEnd/>
            <a:tailEnd/>
          </a:ln>
          <a:effectLst/>
        </p:spPr>
      </p:pic>
    </p:spTree>
    <p:extLst>
      <p:ext uri="{BB962C8B-B14F-4D97-AF65-F5344CB8AC3E}">
        <p14:creationId xmlns:p14="http://schemas.microsoft.com/office/powerpoint/2010/main" val="1585877569"/>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9"/>
          <p:cNvGrpSpPr/>
          <p:nvPr/>
        </p:nvGrpSpPr>
        <p:grpSpPr>
          <a:xfrm>
            <a:off x="694903" y="2209800"/>
            <a:ext cx="7718551" cy="3355777"/>
            <a:chOff x="694903" y="2209800"/>
            <a:chExt cx="7718551" cy="3355777"/>
          </a:xfrm>
        </p:grpSpPr>
        <p:grpSp>
          <p:nvGrpSpPr>
            <p:cNvPr id="15" name="Group 6"/>
            <p:cNvGrpSpPr/>
            <p:nvPr/>
          </p:nvGrpSpPr>
          <p:grpSpPr>
            <a:xfrm>
              <a:off x="914399" y="2514600"/>
              <a:ext cx="1860255" cy="1729264"/>
              <a:chOff x="3505200" y="3733800"/>
              <a:chExt cx="1676400" cy="1729264"/>
            </a:xfrm>
          </p:grpSpPr>
          <p:sp>
            <p:nvSpPr>
              <p:cNvPr id="17" name="Rectangle 16"/>
              <p:cNvSpPr/>
              <p:nvPr/>
            </p:nvSpPr>
            <p:spPr>
              <a:xfrm>
                <a:off x="3505200" y="3733800"/>
                <a:ext cx="1676400" cy="9906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EmailSender</a:t>
                </a:r>
                <a:endParaRPr lang="en-US" dirty="0"/>
              </a:p>
            </p:txBody>
          </p:sp>
          <p:sp>
            <p:nvSpPr>
              <p:cNvPr id="18" name="TextBox 17"/>
              <p:cNvSpPr txBox="1"/>
              <p:nvPr/>
            </p:nvSpPr>
            <p:spPr>
              <a:xfrm>
                <a:off x="3505200" y="4724400"/>
                <a:ext cx="1676400" cy="738664"/>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buFont typeface="Arial" pitchFamily="34" charset="0"/>
                  <a:buChar char="•"/>
                </a:pPr>
                <a:r>
                  <a:rPr lang="en-US" sz="1400" dirty="0" smtClean="0">
                    <a:latin typeface="+mn-lt"/>
                  </a:rPr>
                  <a:t> </a:t>
                </a:r>
                <a:r>
                  <a:rPr lang="en-US" sz="1400" dirty="0" err="1" smtClean="0">
                    <a:latin typeface="+mn-lt"/>
                  </a:rPr>
                  <a:t>SendEmail</a:t>
                </a:r>
                <a:endParaRPr lang="en-US" sz="1400" dirty="0" smtClean="0">
                  <a:latin typeface="+mn-lt"/>
                </a:endParaRPr>
              </a:p>
              <a:p>
                <a:pPr>
                  <a:buFont typeface="Arial" pitchFamily="34" charset="0"/>
                  <a:buChar char="•"/>
                </a:pPr>
                <a:r>
                  <a:rPr lang="en-US" sz="1400" dirty="0" smtClean="0">
                    <a:latin typeface="+mn-lt"/>
                  </a:rPr>
                  <a:t> </a:t>
                </a:r>
                <a:r>
                  <a:rPr lang="en-US" sz="1400" dirty="0" err="1" smtClean="0">
                    <a:latin typeface="+mn-lt"/>
                  </a:rPr>
                  <a:t>ReadFile</a:t>
                </a:r>
                <a:endParaRPr lang="en-US" sz="1400" dirty="0" smtClean="0">
                  <a:latin typeface="+mn-lt"/>
                </a:endParaRPr>
              </a:p>
              <a:p>
                <a:pPr>
                  <a:buFont typeface="Arial" pitchFamily="34" charset="0"/>
                  <a:buChar char="•"/>
                </a:pPr>
                <a:r>
                  <a:rPr lang="en-US" sz="1400" dirty="0" smtClean="0">
                    <a:latin typeface="+mn-lt"/>
                  </a:rPr>
                  <a:t> </a:t>
                </a:r>
                <a:r>
                  <a:rPr lang="en-US" sz="1400" dirty="0" err="1" smtClean="0">
                    <a:latin typeface="+mn-lt"/>
                  </a:rPr>
                  <a:t>ReadFromDb</a:t>
                </a:r>
                <a:endParaRPr lang="en-US" sz="1400" dirty="0" smtClean="0">
                  <a:latin typeface="+mn-lt"/>
                </a:endParaRPr>
              </a:p>
            </p:txBody>
          </p:sp>
        </p:grpSp>
        <p:sp>
          <p:nvSpPr>
            <p:cNvPr id="16" name="&quot;No&quot; Symbol 15"/>
            <p:cNvSpPr/>
            <p:nvPr/>
          </p:nvSpPr>
          <p:spPr>
            <a:xfrm>
              <a:off x="694903" y="2209800"/>
              <a:ext cx="2286000" cy="2286000"/>
            </a:xfrm>
            <a:prstGeom prst="noSmoking">
              <a:avLst/>
            </a:prstGeom>
            <a:solidFill>
              <a:schemeClr val="accent6">
                <a:alpha val="5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solidFill>
                  <a:schemeClr val="tx1"/>
                </a:solidFill>
              </a:endParaRPr>
            </a:p>
          </p:txBody>
        </p:sp>
        <p:grpSp>
          <p:nvGrpSpPr>
            <p:cNvPr id="6" name="Group 6"/>
            <p:cNvGrpSpPr/>
            <p:nvPr/>
          </p:nvGrpSpPr>
          <p:grpSpPr>
            <a:xfrm>
              <a:off x="3733799" y="2514600"/>
              <a:ext cx="1860255" cy="1298377"/>
              <a:chOff x="3505200" y="3733800"/>
              <a:chExt cx="1676400" cy="1298377"/>
            </a:xfrm>
          </p:grpSpPr>
          <p:sp>
            <p:nvSpPr>
              <p:cNvPr id="13" name="Rectangle 12"/>
              <p:cNvSpPr/>
              <p:nvPr/>
            </p:nvSpPr>
            <p:spPr>
              <a:xfrm>
                <a:off x="3505200" y="3733800"/>
                <a:ext cx="1676400" cy="9906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EmailSender</a:t>
                </a:r>
                <a:endParaRPr lang="en-US" dirty="0"/>
              </a:p>
            </p:txBody>
          </p:sp>
          <p:sp>
            <p:nvSpPr>
              <p:cNvPr id="14" name="TextBox 13"/>
              <p:cNvSpPr txBox="1"/>
              <p:nvPr/>
            </p:nvSpPr>
            <p:spPr>
              <a:xfrm>
                <a:off x="3505200" y="4724400"/>
                <a:ext cx="1676400" cy="307777"/>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buFont typeface="Arial" pitchFamily="34" charset="0"/>
                  <a:buChar char="•"/>
                </a:pPr>
                <a:r>
                  <a:rPr lang="en-US" sz="1400" dirty="0" smtClean="0">
                    <a:latin typeface="+mn-lt"/>
                  </a:rPr>
                  <a:t> </a:t>
                </a:r>
                <a:r>
                  <a:rPr lang="en-US" sz="1400" dirty="0" err="1" smtClean="0">
                    <a:latin typeface="+mn-lt"/>
                  </a:rPr>
                  <a:t>SendEmail</a:t>
                </a:r>
                <a:endParaRPr lang="en-US" sz="1400" dirty="0" smtClean="0">
                  <a:latin typeface="+mn-lt"/>
                </a:endParaRPr>
              </a:p>
            </p:txBody>
          </p:sp>
        </p:grpSp>
        <p:grpSp>
          <p:nvGrpSpPr>
            <p:cNvPr id="7" name="Group 6"/>
            <p:cNvGrpSpPr/>
            <p:nvPr/>
          </p:nvGrpSpPr>
          <p:grpSpPr>
            <a:xfrm>
              <a:off x="6553199" y="2514600"/>
              <a:ext cx="1860255" cy="1298377"/>
              <a:chOff x="3505200" y="3733800"/>
              <a:chExt cx="1676400" cy="1298377"/>
            </a:xfrm>
          </p:grpSpPr>
          <p:sp>
            <p:nvSpPr>
              <p:cNvPr id="11" name="Rectangle 10"/>
              <p:cNvSpPr/>
              <p:nvPr/>
            </p:nvSpPr>
            <p:spPr>
              <a:xfrm>
                <a:off x="3505200" y="3733800"/>
                <a:ext cx="1676400" cy="990600"/>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smtClean="0"/>
                  <a:t>Database Reader</a:t>
                </a:r>
              </a:p>
              <a:p>
                <a:pPr algn="ctr"/>
                <a:r>
                  <a:rPr lang="en-US" dirty="0" smtClean="0"/>
                  <a:t>Service</a:t>
                </a:r>
                <a:endParaRPr lang="en-US" dirty="0"/>
              </a:p>
            </p:txBody>
          </p:sp>
          <p:sp>
            <p:nvSpPr>
              <p:cNvPr id="12" name="TextBox 11"/>
              <p:cNvSpPr txBox="1"/>
              <p:nvPr/>
            </p:nvSpPr>
            <p:spPr>
              <a:xfrm>
                <a:off x="3505200" y="4724400"/>
                <a:ext cx="1676400" cy="307777"/>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a:buFont typeface="Arial" pitchFamily="34" charset="0"/>
                  <a:buChar char="•"/>
                </a:pPr>
                <a:r>
                  <a:rPr lang="en-US" sz="1400" dirty="0" smtClean="0">
                    <a:latin typeface="+mn-lt"/>
                  </a:rPr>
                  <a:t> </a:t>
                </a:r>
                <a:r>
                  <a:rPr lang="en-US" sz="1400" dirty="0" err="1" smtClean="0">
                    <a:latin typeface="+mn-lt"/>
                  </a:rPr>
                  <a:t>GetMessageBody</a:t>
                </a:r>
                <a:endParaRPr lang="en-US" sz="1400" dirty="0" smtClean="0">
                  <a:latin typeface="+mn-lt"/>
                </a:endParaRPr>
              </a:p>
            </p:txBody>
          </p:sp>
        </p:grpSp>
        <p:grpSp>
          <p:nvGrpSpPr>
            <p:cNvPr id="8" name="Group 6"/>
            <p:cNvGrpSpPr/>
            <p:nvPr/>
          </p:nvGrpSpPr>
          <p:grpSpPr>
            <a:xfrm>
              <a:off x="5257799" y="4267200"/>
              <a:ext cx="1860255" cy="1298377"/>
              <a:chOff x="3505200" y="3733800"/>
              <a:chExt cx="1676400" cy="1298377"/>
            </a:xfrm>
          </p:grpSpPr>
          <p:sp>
            <p:nvSpPr>
              <p:cNvPr id="9" name="Rectangle 8"/>
              <p:cNvSpPr/>
              <p:nvPr/>
            </p:nvSpPr>
            <p:spPr>
              <a:xfrm>
                <a:off x="3505200" y="3733800"/>
                <a:ext cx="1676400" cy="990600"/>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smtClean="0"/>
                  <a:t>FileReader</a:t>
                </a:r>
              </a:p>
              <a:p>
                <a:pPr algn="ctr"/>
                <a:r>
                  <a:rPr lang="en-US" dirty="0" smtClean="0"/>
                  <a:t>Service</a:t>
                </a:r>
                <a:endParaRPr lang="en-US" dirty="0"/>
              </a:p>
            </p:txBody>
          </p:sp>
          <p:sp>
            <p:nvSpPr>
              <p:cNvPr id="10" name="TextBox 9"/>
              <p:cNvSpPr txBox="1"/>
              <p:nvPr/>
            </p:nvSpPr>
            <p:spPr>
              <a:xfrm>
                <a:off x="3505200" y="4724400"/>
                <a:ext cx="1676400" cy="307777"/>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a:buFont typeface="Arial" pitchFamily="34" charset="0"/>
                  <a:buChar char="•"/>
                </a:pPr>
                <a:r>
                  <a:rPr lang="en-US" sz="1400" dirty="0" smtClean="0">
                    <a:latin typeface="+mn-lt"/>
                  </a:rPr>
                  <a:t> </a:t>
                </a:r>
                <a:r>
                  <a:rPr lang="en-US" sz="1400" dirty="0" err="1" smtClean="0">
                    <a:latin typeface="+mn-lt"/>
                  </a:rPr>
                  <a:t>GetMessageBody</a:t>
                </a:r>
                <a:endParaRPr lang="en-US" sz="1400" dirty="0" smtClean="0">
                  <a:latin typeface="+mn-lt"/>
                </a:endParaRPr>
              </a:p>
            </p:txBody>
          </p:sp>
        </p:grpSp>
      </p:grpSp>
      <p:sp>
        <p:nvSpPr>
          <p:cNvPr id="19" name="Title 1"/>
          <p:cNvSpPr txBox="1">
            <a:spLocks/>
          </p:cNvSpPr>
          <p:nvPr/>
        </p:nvSpPr>
        <p:spPr bwMode="auto">
          <a:xfrm>
            <a:off x="0" y="407987"/>
            <a:ext cx="9144000" cy="1145321"/>
          </a:xfrm>
          <a:prstGeom prst="rect">
            <a:avLst/>
          </a:prstGeom>
          <a:noFill/>
          <a:ln>
            <a:miter lim="800000"/>
            <a:headEnd/>
            <a:tailEnd/>
          </a:ln>
        </p:spPr>
        <p:txBody>
          <a:bodyPr vert="horz" wrap="square" lIns="91440" tIns="45720" rIns="91440" bIns="45720" numCol="1" rtlCol="0" anchor="t" anchorCtr="0" compatLnSpc="1">
            <a:prstTxWarp prst="textNoShape">
              <a:avLst/>
            </a:prstTxWarp>
            <a:noAutofit/>
          </a:bodyPr>
          <a:lstStyle>
            <a:lvl1pPr algn="l" defTabSz="914400" rtl="0" eaLnBrk="1" latinLnBrk="0" hangingPunct="1">
              <a:spcBef>
                <a:spcPct val="0"/>
              </a:spcBef>
              <a:buNone/>
              <a:defRPr sz="5400" kern="1200" cap="all" spc="-100" baseline="0">
                <a:solidFill>
                  <a:schemeClr val="tx2"/>
                </a:solidFill>
                <a:latin typeface="+mj-lt"/>
                <a:ea typeface="+mj-ea"/>
                <a:cs typeface="+mj-cs"/>
              </a:defRPr>
            </a:lvl1pPr>
          </a:lstStyle>
          <a:p>
            <a:r>
              <a:rPr lang="en-US" dirty="0" smtClean="0"/>
              <a:t>Interface Segregation</a:t>
            </a:r>
          </a:p>
        </p:txBody>
      </p:sp>
    </p:spTree>
    <p:extLst>
      <p:ext uri="{BB962C8B-B14F-4D97-AF65-F5344CB8AC3E}">
        <p14:creationId xmlns:p14="http://schemas.microsoft.com/office/powerpoint/2010/main" val="3530517807"/>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bwMode="auto">
          <a:xfrm>
            <a:off x="0" y="445432"/>
            <a:ext cx="9144000" cy="4202768"/>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a:defRPr/>
            </a:pPr>
            <a:endParaRPr lang="en-US"/>
          </a:p>
        </p:txBody>
      </p:sp>
      <p:sp>
        <p:nvSpPr>
          <p:cNvPr id="12" name="Rectangle 11"/>
          <p:cNvSpPr/>
          <p:nvPr/>
        </p:nvSpPr>
        <p:spPr bwMode="auto">
          <a:xfrm>
            <a:off x="0" y="4724400"/>
            <a:ext cx="9153525" cy="2133600"/>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defRPr/>
            </a:pPr>
            <a:endParaRPr lang="en-US"/>
          </a:p>
        </p:txBody>
      </p:sp>
      <p:sp>
        <p:nvSpPr>
          <p:cNvPr id="13" name="Rectangle 12"/>
          <p:cNvSpPr/>
          <p:nvPr/>
        </p:nvSpPr>
        <p:spPr bwMode="auto">
          <a:xfrm>
            <a:off x="0" y="3239477"/>
            <a:ext cx="4572000" cy="121138"/>
          </a:xfrm>
          <a:prstGeom prst="rect">
            <a:avLst/>
          </a:prstGeom>
          <a:ln/>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en-US"/>
          </a:p>
        </p:txBody>
      </p:sp>
      <p:sp>
        <p:nvSpPr>
          <p:cNvPr id="14" name="Rectangle 13"/>
          <p:cNvSpPr/>
          <p:nvPr/>
        </p:nvSpPr>
        <p:spPr bwMode="auto">
          <a:xfrm>
            <a:off x="112713" y="4800600"/>
            <a:ext cx="8907462" cy="1933575"/>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8" name="TextBox 7"/>
          <p:cNvSpPr txBox="1"/>
          <p:nvPr/>
        </p:nvSpPr>
        <p:spPr>
          <a:xfrm>
            <a:off x="381000" y="1447800"/>
            <a:ext cx="8610600" cy="646331"/>
          </a:xfrm>
          <a:prstGeom prst="rect">
            <a:avLst/>
          </a:prstGeom>
          <a:noFill/>
        </p:spPr>
        <p:txBody>
          <a:bodyPr>
            <a:spAutoFit/>
          </a:bodyPr>
          <a:lstStyle/>
          <a:p>
            <a:pPr>
              <a:defRPr/>
            </a:pPr>
            <a:r>
              <a:rPr lang="en-US" sz="3600" spc="60" dirty="0" smtClean="0">
                <a:solidFill>
                  <a:schemeClr val="bg1"/>
                </a:solidFill>
                <a:latin typeface="Calibri" pitchFamily="34" charset="0"/>
              </a:rPr>
              <a:t>DIP: Dependency Inversion Principle</a:t>
            </a:r>
            <a:endParaRPr lang="en-US" sz="3600" spc="60" dirty="0">
              <a:solidFill>
                <a:schemeClr val="bg1"/>
              </a:solidFill>
              <a:latin typeface="Calibri" pitchFamily="34" charset="0"/>
            </a:endParaRPr>
          </a:p>
        </p:txBody>
      </p:sp>
      <p:sp>
        <p:nvSpPr>
          <p:cNvPr id="10" name="Text Placeholder 2"/>
          <p:cNvSpPr txBox="1">
            <a:spLocks/>
          </p:cNvSpPr>
          <p:nvPr/>
        </p:nvSpPr>
        <p:spPr>
          <a:xfrm>
            <a:off x="112713" y="4800599"/>
            <a:ext cx="8907462" cy="1933575"/>
          </a:xfrm>
          <a:prstGeom prst="rect">
            <a:avLst/>
          </a:prstGeom>
        </p:spPr>
        <p:txBody>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0" indent="0">
              <a:buFont typeface="Arial" pitchFamily="34" charset="0"/>
              <a:buNone/>
            </a:pPr>
            <a:r>
              <a:rPr lang="en-US" sz="2000" i="1" dirty="0" smtClean="0">
                <a:solidFill>
                  <a:srgbClr val="FFFFFF"/>
                </a:solidFill>
              </a:rPr>
              <a:t>“A design is rigid if it cannot be easily changed. Such rigidity is due to the fact that a single change to heavily interdependent software begins a cascade of changes in dependent modules.”</a:t>
            </a:r>
            <a:endParaRPr lang="en-US" sz="2000" dirty="0" smtClean="0">
              <a:solidFill>
                <a:srgbClr val="FFFFFF"/>
              </a:solidFill>
            </a:endParaRPr>
          </a:p>
          <a:p>
            <a:pPr marL="0" indent="0">
              <a:buFont typeface="Arial" pitchFamily="34" charset="0"/>
              <a:buNone/>
            </a:pPr>
            <a:endParaRPr lang="en-US" sz="2000" dirty="0" smtClean="0">
              <a:solidFill>
                <a:srgbClr val="FFFFFF"/>
              </a:solidFill>
            </a:endParaRPr>
          </a:p>
          <a:p>
            <a:pPr marL="0" indent="0">
              <a:buFont typeface="Arial" pitchFamily="34" charset="0"/>
              <a:buNone/>
            </a:pPr>
            <a:r>
              <a:rPr lang="en-US" sz="2000" dirty="0" smtClean="0">
                <a:solidFill>
                  <a:srgbClr val="FFFFFF"/>
                </a:solidFill>
              </a:rPr>
              <a:t>	- Robert Martin</a:t>
            </a:r>
          </a:p>
        </p:txBody>
      </p:sp>
    </p:spTree>
    <p:extLst>
      <p:ext uri="{BB962C8B-B14F-4D97-AF65-F5344CB8AC3E}">
        <p14:creationId xmlns:p14="http://schemas.microsoft.com/office/powerpoint/2010/main" val="2384989726"/>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3"/>
          <a:srcRect/>
          <a:stretch>
            <a:fillRect/>
          </a:stretch>
        </p:blipFill>
        <p:spPr bwMode="auto">
          <a:xfrm>
            <a:off x="1000125" y="761046"/>
            <a:ext cx="7143750" cy="5715000"/>
          </a:xfrm>
          <a:prstGeom prst="rect">
            <a:avLst/>
          </a:prstGeom>
          <a:noFill/>
          <a:ln w="9525">
            <a:noFill/>
            <a:miter lim="800000"/>
            <a:headEnd/>
            <a:tailEnd/>
          </a:ln>
          <a:effectLst/>
        </p:spPr>
      </p:pic>
    </p:spTree>
    <p:extLst>
      <p:ext uri="{BB962C8B-B14F-4D97-AF65-F5344CB8AC3E}">
        <p14:creationId xmlns:p14="http://schemas.microsoft.com/office/powerpoint/2010/main" val="1001300555"/>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2819400" y="2819400"/>
            <a:ext cx="3505200" cy="1524000"/>
            <a:chOff x="2819400" y="2819400"/>
            <a:chExt cx="3505200" cy="1524000"/>
          </a:xfrm>
        </p:grpSpPr>
        <p:cxnSp>
          <p:nvCxnSpPr>
            <p:cNvPr id="5" name="Shape 9"/>
            <p:cNvCxnSpPr>
              <a:stCxn id="7" idx="2"/>
              <a:endCxn id="6" idx="1"/>
            </p:cNvCxnSpPr>
            <p:nvPr/>
          </p:nvCxnSpPr>
          <p:spPr>
            <a:xfrm rot="16200000" flipH="1">
              <a:off x="3886200" y="3314700"/>
              <a:ext cx="495300" cy="876300"/>
            </a:xfrm>
            <a:prstGeom prst="bentConnector2">
              <a:avLst/>
            </a:prstGeom>
            <a:ln>
              <a:tailEnd type="arrow"/>
            </a:ln>
          </p:spPr>
          <p:style>
            <a:lnRef idx="1">
              <a:schemeClr val="dk1"/>
            </a:lnRef>
            <a:fillRef idx="0">
              <a:schemeClr val="dk1"/>
            </a:fillRef>
            <a:effectRef idx="0">
              <a:schemeClr val="dk1"/>
            </a:effectRef>
            <a:fontRef idx="minor">
              <a:schemeClr val="tx1"/>
            </a:fontRef>
          </p:style>
        </p:cxnSp>
        <p:sp>
          <p:nvSpPr>
            <p:cNvPr id="6" name="Rectangle 5"/>
            <p:cNvSpPr/>
            <p:nvPr/>
          </p:nvSpPr>
          <p:spPr>
            <a:xfrm>
              <a:off x="4572000" y="3657600"/>
              <a:ext cx="1752600" cy="6858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Bar</a:t>
              </a:r>
              <a:endParaRPr lang="en-US" dirty="0"/>
            </a:p>
          </p:txBody>
        </p:sp>
        <p:sp>
          <p:nvSpPr>
            <p:cNvPr id="7" name="Rectangle 6"/>
            <p:cNvSpPr/>
            <p:nvPr/>
          </p:nvSpPr>
          <p:spPr>
            <a:xfrm>
              <a:off x="2819400" y="2819400"/>
              <a:ext cx="1752600" cy="6858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Foo</a:t>
              </a:r>
              <a:endParaRPr lang="en-US" dirty="0"/>
            </a:p>
          </p:txBody>
        </p:sp>
      </p:grpSp>
      <p:sp>
        <p:nvSpPr>
          <p:cNvPr id="8" name="Title 1"/>
          <p:cNvSpPr txBox="1">
            <a:spLocks/>
          </p:cNvSpPr>
          <p:nvPr/>
        </p:nvSpPr>
        <p:spPr bwMode="auto">
          <a:xfrm>
            <a:off x="0" y="407987"/>
            <a:ext cx="9144000" cy="1145321"/>
          </a:xfrm>
          <a:prstGeom prst="rect">
            <a:avLst/>
          </a:prstGeom>
          <a:noFill/>
          <a:ln>
            <a:miter lim="800000"/>
            <a:headEnd/>
            <a:tailEnd/>
          </a:ln>
        </p:spPr>
        <p:txBody>
          <a:bodyPr vert="horz" wrap="square" lIns="91440" tIns="45720" rIns="91440" bIns="45720" numCol="1" rtlCol="0" anchor="t" anchorCtr="0" compatLnSpc="1">
            <a:prstTxWarp prst="textNoShape">
              <a:avLst/>
            </a:prstTxWarp>
            <a:noAutofit/>
          </a:bodyPr>
          <a:lstStyle>
            <a:lvl1pPr algn="l" defTabSz="914400" rtl="0" eaLnBrk="1" latinLnBrk="0" hangingPunct="1">
              <a:spcBef>
                <a:spcPct val="0"/>
              </a:spcBef>
              <a:buNone/>
              <a:defRPr sz="5400" kern="1200" cap="all" spc="-100" baseline="0">
                <a:solidFill>
                  <a:schemeClr val="tx2"/>
                </a:solidFill>
                <a:latin typeface="+mj-lt"/>
                <a:ea typeface="+mj-ea"/>
                <a:cs typeface="+mj-cs"/>
              </a:defRPr>
            </a:lvl1pPr>
          </a:lstStyle>
          <a:p>
            <a:r>
              <a:rPr lang="en-US" dirty="0" smtClean="0"/>
              <a:t>Dependency Inversion</a:t>
            </a:r>
          </a:p>
        </p:txBody>
      </p:sp>
    </p:spTree>
    <p:extLst>
      <p:ext uri="{BB962C8B-B14F-4D97-AF65-F5344CB8AC3E}">
        <p14:creationId xmlns:p14="http://schemas.microsoft.com/office/powerpoint/2010/main" val="3782783519"/>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2514600" y="2617695"/>
            <a:ext cx="4114800" cy="2971800"/>
            <a:chOff x="2514600" y="2617695"/>
            <a:chExt cx="4114800" cy="2971800"/>
          </a:xfrm>
        </p:grpSpPr>
        <p:sp>
          <p:nvSpPr>
            <p:cNvPr id="5" name="Rectangle 4"/>
            <p:cNvSpPr/>
            <p:nvPr/>
          </p:nvSpPr>
          <p:spPr>
            <a:xfrm>
              <a:off x="4419600" y="3151095"/>
              <a:ext cx="2209800" cy="2438400"/>
            </a:xfrm>
            <a:prstGeom prst="rect">
              <a:avLst/>
            </a:prstGeom>
            <a:ln w="19050">
              <a:prstDash val="sysDot"/>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cxnSp>
          <p:nvCxnSpPr>
            <p:cNvPr id="6" name="Shape 15"/>
            <p:cNvCxnSpPr>
              <a:stCxn id="8" idx="2"/>
              <a:endCxn id="7" idx="1"/>
            </p:cNvCxnSpPr>
            <p:nvPr/>
          </p:nvCxnSpPr>
          <p:spPr>
            <a:xfrm rot="16200000" flipH="1">
              <a:off x="3771900" y="2922495"/>
              <a:ext cx="495300" cy="1257300"/>
            </a:xfrm>
            <a:prstGeom prst="bentConnector2">
              <a:avLst/>
            </a:prstGeom>
            <a:ln>
              <a:tailEnd type="arrow"/>
            </a:ln>
          </p:spPr>
          <p:style>
            <a:lnRef idx="1">
              <a:schemeClr val="dk1"/>
            </a:lnRef>
            <a:fillRef idx="0">
              <a:schemeClr val="dk1"/>
            </a:fillRef>
            <a:effectRef idx="0">
              <a:schemeClr val="dk1"/>
            </a:effectRef>
            <a:fontRef idx="minor">
              <a:schemeClr val="tx1"/>
            </a:fontRef>
          </p:style>
        </p:cxnSp>
        <p:sp>
          <p:nvSpPr>
            <p:cNvPr id="7" name="Rectangle 6"/>
            <p:cNvSpPr/>
            <p:nvPr/>
          </p:nvSpPr>
          <p:spPr>
            <a:xfrm>
              <a:off x="4648200" y="3455895"/>
              <a:ext cx="1752600" cy="685800"/>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smtClean="0"/>
                <a:t>IBar</a:t>
              </a:r>
              <a:endParaRPr lang="en-US" dirty="0"/>
            </a:p>
          </p:txBody>
        </p:sp>
        <p:sp>
          <p:nvSpPr>
            <p:cNvPr id="8" name="Rectangle 7"/>
            <p:cNvSpPr/>
            <p:nvPr/>
          </p:nvSpPr>
          <p:spPr>
            <a:xfrm>
              <a:off x="2514600" y="2617695"/>
              <a:ext cx="1752600" cy="6858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Foo</a:t>
              </a:r>
              <a:endParaRPr lang="en-US" dirty="0"/>
            </a:p>
          </p:txBody>
        </p:sp>
        <p:sp>
          <p:nvSpPr>
            <p:cNvPr id="9" name="Rectangle 8"/>
            <p:cNvSpPr/>
            <p:nvPr/>
          </p:nvSpPr>
          <p:spPr>
            <a:xfrm>
              <a:off x="4648200" y="4675095"/>
              <a:ext cx="1752600" cy="6858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Bar</a:t>
              </a:r>
              <a:endParaRPr lang="en-US" dirty="0"/>
            </a:p>
          </p:txBody>
        </p:sp>
        <p:cxnSp>
          <p:nvCxnSpPr>
            <p:cNvPr id="10" name="Shape 21"/>
            <p:cNvCxnSpPr>
              <a:stCxn id="9" idx="0"/>
              <a:endCxn id="7" idx="2"/>
            </p:cNvCxnSpPr>
            <p:nvPr/>
          </p:nvCxnSpPr>
          <p:spPr>
            <a:xfrm rot="5400000" flipH="1" flipV="1">
              <a:off x="5257800" y="4408395"/>
              <a:ext cx="533400" cy="1588"/>
            </a:xfrm>
            <a:prstGeom prst="bentConnector3">
              <a:avLst>
                <a:gd name="adj1" fmla="val 50000"/>
              </a:avLst>
            </a:prstGeom>
            <a:ln>
              <a:tailEnd type="arrow"/>
            </a:ln>
          </p:spPr>
          <p:style>
            <a:lnRef idx="1">
              <a:schemeClr val="dk1"/>
            </a:lnRef>
            <a:fillRef idx="0">
              <a:schemeClr val="dk1"/>
            </a:fillRef>
            <a:effectRef idx="0">
              <a:schemeClr val="dk1"/>
            </a:effectRef>
            <a:fontRef idx="minor">
              <a:schemeClr val="tx1"/>
            </a:fontRef>
          </p:style>
        </p:cxnSp>
      </p:grpSp>
      <p:sp>
        <p:nvSpPr>
          <p:cNvPr id="11" name="Title 1"/>
          <p:cNvSpPr txBox="1">
            <a:spLocks/>
          </p:cNvSpPr>
          <p:nvPr/>
        </p:nvSpPr>
        <p:spPr bwMode="auto">
          <a:xfrm>
            <a:off x="0" y="407987"/>
            <a:ext cx="9144000" cy="1145321"/>
          </a:xfrm>
          <a:prstGeom prst="rect">
            <a:avLst/>
          </a:prstGeom>
          <a:noFill/>
          <a:ln>
            <a:miter lim="800000"/>
            <a:headEnd/>
            <a:tailEnd/>
          </a:ln>
        </p:spPr>
        <p:txBody>
          <a:bodyPr vert="horz" wrap="square" lIns="91440" tIns="45720" rIns="91440" bIns="45720" numCol="1" rtlCol="0" anchor="t" anchorCtr="0" compatLnSpc="1">
            <a:prstTxWarp prst="textNoShape">
              <a:avLst/>
            </a:prstTxWarp>
            <a:noAutofit/>
          </a:bodyPr>
          <a:lstStyle>
            <a:lvl1pPr algn="l" defTabSz="914400" rtl="0" eaLnBrk="1" latinLnBrk="0" hangingPunct="1">
              <a:spcBef>
                <a:spcPct val="0"/>
              </a:spcBef>
              <a:buNone/>
              <a:defRPr sz="5400" kern="1200" cap="all" spc="-100" baseline="0">
                <a:solidFill>
                  <a:schemeClr val="tx2"/>
                </a:solidFill>
                <a:latin typeface="+mj-lt"/>
                <a:ea typeface="+mj-ea"/>
                <a:cs typeface="+mj-cs"/>
              </a:defRPr>
            </a:lvl1pPr>
          </a:lstStyle>
          <a:p>
            <a:r>
              <a:rPr lang="en-US" dirty="0" smtClean="0"/>
              <a:t>Dependency Inversion</a:t>
            </a:r>
          </a:p>
        </p:txBody>
      </p:sp>
    </p:spTree>
    <p:extLst>
      <p:ext uri="{BB962C8B-B14F-4D97-AF65-F5344CB8AC3E}">
        <p14:creationId xmlns:p14="http://schemas.microsoft.com/office/powerpoint/2010/main" val="2755727762"/>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txBox="1">
            <a:spLocks/>
          </p:cNvSpPr>
          <p:nvPr/>
        </p:nvSpPr>
        <p:spPr bwMode="auto">
          <a:xfrm>
            <a:off x="0" y="407987"/>
            <a:ext cx="9144000" cy="1145321"/>
          </a:xfrm>
          <a:prstGeom prst="rect">
            <a:avLst/>
          </a:prstGeom>
          <a:noFill/>
          <a:ln>
            <a:miter lim="800000"/>
            <a:headEnd/>
            <a:tailEnd/>
          </a:ln>
        </p:spPr>
        <p:txBody>
          <a:bodyPr vert="horz" wrap="square" lIns="91440" tIns="45720" rIns="91440" bIns="45720" numCol="1" rtlCol="0" anchor="t" anchorCtr="0" compatLnSpc="1">
            <a:prstTxWarp prst="textNoShape">
              <a:avLst/>
            </a:prstTxWarp>
            <a:noAutofit/>
          </a:bodyPr>
          <a:lstStyle>
            <a:lvl1pPr algn="l" defTabSz="914400" rtl="0" eaLnBrk="1" latinLnBrk="0" hangingPunct="1">
              <a:spcBef>
                <a:spcPct val="0"/>
              </a:spcBef>
              <a:buNone/>
              <a:defRPr sz="5400" kern="1200" cap="all" spc="-100" baseline="0">
                <a:solidFill>
                  <a:schemeClr val="tx2"/>
                </a:solidFill>
                <a:latin typeface="+mj-lt"/>
                <a:ea typeface="+mj-ea"/>
                <a:cs typeface="+mj-cs"/>
              </a:defRPr>
            </a:lvl1pPr>
          </a:lstStyle>
          <a:p>
            <a:r>
              <a:rPr lang="en-US" dirty="0" smtClean="0"/>
              <a:t>Dependency Inversion</a:t>
            </a:r>
          </a:p>
        </p:txBody>
      </p:sp>
      <p:grpSp>
        <p:nvGrpSpPr>
          <p:cNvPr id="3" name="Group 2"/>
          <p:cNvGrpSpPr/>
          <p:nvPr/>
        </p:nvGrpSpPr>
        <p:grpSpPr>
          <a:xfrm>
            <a:off x="2350570" y="2473572"/>
            <a:ext cx="4278830" cy="2887323"/>
            <a:chOff x="2350570" y="2473572"/>
            <a:chExt cx="4278830" cy="2887323"/>
          </a:xfrm>
        </p:grpSpPr>
        <p:sp>
          <p:nvSpPr>
            <p:cNvPr id="21" name="Rectangle 20"/>
            <p:cNvSpPr/>
            <p:nvPr/>
          </p:nvSpPr>
          <p:spPr>
            <a:xfrm>
              <a:off x="2350570" y="2473572"/>
              <a:ext cx="4278830" cy="1857548"/>
            </a:xfrm>
            <a:prstGeom prst="rect">
              <a:avLst/>
            </a:prstGeom>
            <a:ln w="19050">
              <a:prstDash val="sysDot"/>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cxnSp>
          <p:nvCxnSpPr>
            <p:cNvPr id="22" name="Shape 15"/>
            <p:cNvCxnSpPr>
              <a:stCxn id="24" idx="2"/>
              <a:endCxn id="23" idx="1"/>
            </p:cNvCxnSpPr>
            <p:nvPr/>
          </p:nvCxnSpPr>
          <p:spPr>
            <a:xfrm rot="16200000" flipH="1">
              <a:off x="3771900" y="2922495"/>
              <a:ext cx="495300" cy="1257300"/>
            </a:xfrm>
            <a:prstGeom prst="bentConnector2">
              <a:avLst/>
            </a:prstGeom>
            <a:ln>
              <a:tailEnd type="arrow"/>
            </a:ln>
          </p:spPr>
          <p:style>
            <a:lnRef idx="1">
              <a:schemeClr val="dk1"/>
            </a:lnRef>
            <a:fillRef idx="0">
              <a:schemeClr val="dk1"/>
            </a:fillRef>
            <a:effectRef idx="0">
              <a:schemeClr val="dk1"/>
            </a:effectRef>
            <a:fontRef idx="minor">
              <a:schemeClr val="tx1"/>
            </a:fontRef>
          </p:style>
        </p:cxnSp>
        <p:sp>
          <p:nvSpPr>
            <p:cNvPr id="23" name="Rectangle 22"/>
            <p:cNvSpPr/>
            <p:nvPr/>
          </p:nvSpPr>
          <p:spPr>
            <a:xfrm>
              <a:off x="4648200" y="3455895"/>
              <a:ext cx="1752600" cy="685800"/>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err="1" smtClean="0"/>
                <a:t>IRoleName</a:t>
              </a:r>
              <a:endParaRPr lang="en-US" dirty="0"/>
            </a:p>
          </p:txBody>
        </p:sp>
        <p:sp>
          <p:nvSpPr>
            <p:cNvPr id="24" name="Rectangle 23"/>
            <p:cNvSpPr/>
            <p:nvPr/>
          </p:nvSpPr>
          <p:spPr>
            <a:xfrm>
              <a:off x="2514600" y="2617695"/>
              <a:ext cx="1752600" cy="6858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Foo</a:t>
              </a:r>
              <a:endParaRPr lang="en-US" dirty="0"/>
            </a:p>
          </p:txBody>
        </p:sp>
        <p:sp>
          <p:nvSpPr>
            <p:cNvPr id="25" name="Rectangle 24"/>
            <p:cNvSpPr/>
            <p:nvPr/>
          </p:nvSpPr>
          <p:spPr>
            <a:xfrm>
              <a:off x="4648200" y="4675095"/>
              <a:ext cx="1752600" cy="6858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Bar</a:t>
              </a:r>
              <a:endParaRPr lang="en-US" dirty="0"/>
            </a:p>
          </p:txBody>
        </p:sp>
        <p:cxnSp>
          <p:nvCxnSpPr>
            <p:cNvPr id="26" name="Shape 21"/>
            <p:cNvCxnSpPr>
              <a:stCxn id="25" idx="0"/>
              <a:endCxn id="23" idx="2"/>
            </p:cNvCxnSpPr>
            <p:nvPr/>
          </p:nvCxnSpPr>
          <p:spPr>
            <a:xfrm rot="5400000" flipH="1" flipV="1">
              <a:off x="5257800" y="4408395"/>
              <a:ext cx="533400" cy="1588"/>
            </a:xfrm>
            <a:prstGeom prst="bentConnector3">
              <a:avLst>
                <a:gd name="adj1" fmla="val 50000"/>
              </a:avLst>
            </a:prstGeom>
            <a:ln>
              <a:tailEnd type="arrow"/>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1753731868"/>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Text Placeholder 2"/>
          <p:cNvSpPr>
            <a:spLocks noGrp="1"/>
          </p:cNvSpPr>
          <p:nvPr>
            <p:ph type="body" sz="quarter" idx="10"/>
          </p:nvPr>
        </p:nvSpPr>
        <p:spPr>
          <a:xfrm>
            <a:off x="693615" y="1066799"/>
            <a:ext cx="7825154" cy="2342663"/>
          </a:xfrm>
        </p:spPr>
        <p:txBody>
          <a:bodyPr/>
          <a:lstStyle/>
          <a:p>
            <a:pPr eaLnBrk="1" hangingPunct="1">
              <a:buNone/>
            </a:pPr>
            <a:r>
              <a:rPr lang="en-US" dirty="0" smtClean="0"/>
              <a:t>Coupling:</a:t>
            </a:r>
          </a:p>
          <a:p>
            <a:pPr lvl="1" eaLnBrk="1" hangingPunct="1">
              <a:buNone/>
            </a:pPr>
            <a:r>
              <a:rPr lang="en-US" sz="2000" dirty="0" smtClean="0"/>
              <a:t>“The degree to which each program module relies on each one of the other modules” – </a:t>
            </a:r>
            <a:r>
              <a:rPr lang="en-US" sz="2000" dirty="0" smtClean="0">
                <a:hlinkClick r:id="rId3"/>
              </a:rPr>
              <a:t>Wikipedia</a:t>
            </a:r>
          </a:p>
        </p:txBody>
      </p:sp>
      <p:sp>
        <p:nvSpPr>
          <p:cNvPr id="3074" name="Title 1"/>
          <p:cNvSpPr>
            <a:spLocks noGrp="1"/>
          </p:cNvSpPr>
          <p:nvPr>
            <p:ph type="title"/>
          </p:nvPr>
        </p:nvSpPr>
        <p:spPr bwMode="auto">
          <a:xfrm>
            <a:off x="0" y="407987"/>
            <a:ext cx="9144000" cy="1145321"/>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en-US" dirty="0" smtClean="0"/>
              <a:t>Coupling</a:t>
            </a:r>
          </a:p>
        </p:txBody>
      </p:sp>
      <p:pic>
        <p:nvPicPr>
          <p:cNvPr id="2" name="Picture 1"/>
          <p:cNvPicPr>
            <a:picLocks noChangeAspect="1"/>
          </p:cNvPicPr>
          <p:nvPr/>
        </p:nvPicPr>
        <p:blipFill>
          <a:blip r:embed="rId4"/>
          <a:stretch>
            <a:fillRect/>
          </a:stretch>
        </p:blipFill>
        <p:spPr>
          <a:xfrm>
            <a:off x="1891398" y="3494834"/>
            <a:ext cx="5361204" cy="3199498"/>
          </a:xfrm>
          <a:prstGeom prst="rect">
            <a:avLst/>
          </a:prstGeom>
        </p:spPr>
      </p:pic>
      <p:sp>
        <p:nvSpPr>
          <p:cNvPr id="4" name="TextBox 3"/>
          <p:cNvSpPr txBox="1"/>
          <p:nvPr/>
        </p:nvSpPr>
        <p:spPr>
          <a:xfrm>
            <a:off x="2543240" y="6664814"/>
            <a:ext cx="4057521" cy="215444"/>
          </a:xfrm>
          <a:prstGeom prst="rect">
            <a:avLst/>
          </a:prstGeom>
          <a:noFill/>
        </p:spPr>
        <p:txBody>
          <a:bodyPr wrap="none" rtlCol="0">
            <a:spAutoFit/>
          </a:bodyPr>
          <a:lstStyle/>
          <a:p>
            <a:r>
              <a:rPr lang="en-US" sz="800" dirty="0" smtClean="0"/>
              <a:t>Photo Source: </a:t>
            </a:r>
            <a:r>
              <a:rPr lang="pl-PL" sz="800" dirty="0">
                <a:hlinkClick r:id="rId5"/>
              </a:rPr>
              <a:t>http://www.flickr.com/photos/su-lin/2268003292/sizes/l/in/photostream</a:t>
            </a:r>
            <a:r>
              <a:rPr lang="pl-PL" sz="800" dirty="0" smtClean="0">
                <a:hlinkClick r:id="rId5"/>
              </a:rPr>
              <a:t>/</a:t>
            </a:r>
            <a:r>
              <a:rPr lang="pl-PL" sz="800" dirty="0" smtClean="0"/>
              <a:t> </a:t>
            </a:r>
            <a:endParaRPr lang="en-US" sz="800" dirty="0"/>
          </a:p>
        </p:txBody>
      </p:sp>
    </p:spTree>
    <p:extLst>
      <p:ext uri="{BB962C8B-B14F-4D97-AF65-F5344CB8AC3E}">
        <p14:creationId xmlns:p14="http://schemas.microsoft.com/office/powerpoint/2010/main" val="1914949752"/>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txBox="1">
            <a:spLocks/>
          </p:cNvSpPr>
          <p:nvPr/>
        </p:nvSpPr>
        <p:spPr bwMode="auto">
          <a:xfrm>
            <a:off x="0" y="407987"/>
            <a:ext cx="9144000" cy="1145321"/>
          </a:xfrm>
          <a:prstGeom prst="rect">
            <a:avLst/>
          </a:prstGeom>
          <a:noFill/>
          <a:ln>
            <a:miter lim="800000"/>
            <a:headEnd/>
            <a:tailEnd/>
          </a:ln>
        </p:spPr>
        <p:txBody>
          <a:bodyPr vert="horz" wrap="square" lIns="91440" tIns="45720" rIns="91440" bIns="45720" numCol="1" rtlCol="0" anchor="t" anchorCtr="0" compatLnSpc="1">
            <a:prstTxWarp prst="textNoShape">
              <a:avLst/>
            </a:prstTxWarp>
            <a:noAutofit/>
          </a:bodyPr>
          <a:lstStyle>
            <a:lvl1pPr algn="l" defTabSz="914400" rtl="0" eaLnBrk="1" latinLnBrk="0" hangingPunct="1">
              <a:spcBef>
                <a:spcPct val="0"/>
              </a:spcBef>
              <a:buNone/>
              <a:defRPr sz="5400" kern="1200" cap="all" spc="-100" baseline="0">
                <a:solidFill>
                  <a:schemeClr val="tx2"/>
                </a:solidFill>
                <a:latin typeface="+mj-lt"/>
                <a:ea typeface="+mj-ea"/>
                <a:cs typeface="+mj-cs"/>
              </a:defRPr>
            </a:lvl1pPr>
          </a:lstStyle>
          <a:p>
            <a:r>
              <a:rPr lang="en-US" dirty="0" smtClean="0"/>
              <a:t>Dependency Inversion</a:t>
            </a:r>
          </a:p>
        </p:txBody>
      </p:sp>
      <p:grpSp>
        <p:nvGrpSpPr>
          <p:cNvPr id="6" name="Group 5"/>
          <p:cNvGrpSpPr/>
          <p:nvPr/>
        </p:nvGrpSpPr>
        <p:grpSpPr>
          <a:xfrm>
            <a:off x="1696580" y="1828800"/>
            <a:ext cx="5838512" cy="4359866"/>
            <a:chOff x="1696580" y="1828800"/>
            <a:chExt cx="5838512" cy="4359866"/>
          </a:xfrm>
        </p:grpSpPr>
        <p:sp>
          <p:nvSpPr>
            <p:cNvPr id="13" name="Rectangle 12"/>
            <p:cNvSpPr/>
            <p:nvPr/>
          </p:nvSpPr>
          <p:spPr>
            <a:xfrm>
              <a:off x="3687910" y="2530289"/>
              <a:ext cx="1866258" cy="1638821"/>
            </a:xfrm>
            <a:prstGeom prst="rect">
              <a:avLst/>
            </a:prstGeom>
            <a:ln w="19050">
              <a:prstDash val="sysDot"/>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2" name="Rectangle 11"/>
            <p:cNvSpPr/>
            <p:nvPr/>
          </p:nvSpPr>
          <p:spPr>
            <a:xfrm>
              <a:off x="1696580" y="4399109"/>
              <a:ext cx="5838512" cy="1789557"/>
            </a:xfrm>
            <a:prstGeom prst="rect">
              <a:avLst/>
            </a:prstGeom>
            <a:ln w="19050">
              <a:prstDash val="sysDot"/>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grpSp>
          <p:nvGrpSpPr>
            <p:cNvPr id="15" name="Group 14"/>
            <p:cNvGrpSpPr/>
            <p:nvPr/>
          </p:nvGrpSpPr>
          <p:grpSpPr>
            <a:xfrm>
              <a:off x="1917736" y="4551510"/>
              <a:ext cx="5396200" cy="1447800"/>
              <a:chOff x="3429000" y="3276600"/>
              <a:chExt cx="4648200" cy="1447800"/>
            </a:xfrm>
          </p:grpSpPr>
          <p:sp>
            <p:nvSpPr>
              <p:cNvPr id="33" name="Rectangle 32"/>
              <p:cNvSpPr/>
              <p:nvPr/>
            </p:nvSpPr>
            <p:spPr>
              <a:xfrm>
                <a:off x="3429000" y="3733800"/>
                <a:ext cx="4648200" cy="9906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ProcessingService</a:t>
                </a:r>
                <a:endParaRPr lang="en-US" dirty="0"/>
              </a:p>
            </p:txBody>
          </p:sp>
          <p:sp>
            <p:nvSpPr>
              <p:cNvPr id="34" name="Down Arrow Callout 33"/>
              <p:cNvSpPr/>
              <p:nvPr/>
            </p:nvSpPr>
            <p:spPr>
              <a:xfrm>
                <a:off x="3429000" y="3276600"/>
                <a:ext cx="2286000" cy="685800"/>
              </a:xfrm>
              <a:prstGeom prst="downArrowCallou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smtClean="0"/>
                  <a:t>IMessageInfoRetriever</a:t>
                </a:r>
                <a:endParaRPr lang="en-US" dirty="0"/>
              </a:p>
            </p:txBody>
          </p:sp>
          <p:sp>
            <p:nvSpPr>
              <p:cNvPr id="35" name="Down Arrow Callout 34"/>
              <p:cNvSpPr/>
              <p:nvPr/>
            </p:nvSpPr>
            <p:spPr>
              <a:xfrm>
                <a:off x="5791200" y="3276600"/>
                <a:ext cx="2286000" cy="685800"/>
              </a:xfrm>
              <a:prstGeom prst="downArrowCallou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smtClean="0"/>
                  <a:t>IEmailService</a:t>
                </a:r>
                <a:endParaRPr lang="en-US" dirty="0"/>
              </a:p>
            </p:txBody>
          </p:sp>
        </p:grpSp>
        <p:grpSp>
          <p:nvGrpSpPr>
            <p:cNvPr id="16" name="Group 15"/>
            <p:cNvGrpSpPr/>
            <p:nvPr/>
          </p:nvGrpSpPr>
          <p:grpSpPr>
            <a:xfrm>
              <a:off x="3790668" y="2617955"/>
              <a:ext cx="1676400" cy="1447800"/>
              <a:chOff x="533400" y="4267200"/>
              <a:chExt cx="1676400" cy="1447800"/>
            </a:xfrm>
          </p:grpSpPr>
          <p:sp>
            <p:nvSpPr>
              <p:cNvPr id="31" name="Rectangle 30"/>
              <p:cNvSpPr/>
              <p:nvPr/>
            </p:nvSpPr>
            <p:spPr>
              <a:xfrm>
                <a:off x="533400" y="4724400"/>
                <a:ext cx="1676400" cy="9906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File Reader Service</a:t>
                </a:r>
                <a:endParaRPr lang="en-US" dirty="0"/>
              </a:p>
            </p:txBody>
          </p:sp>
          <p:sp>
            <p:nvSpPr>
              <p:cNvPr id="32" name="Down Arrow Callout 31"/>
              <p:cNvSpPr/>
              <p:nvPr/>
            </p:nvSpPr>
            <p:spPr>
              <a:xfrm>
                <a:off x="533400" y="4267200"/>
                <a:ext cx="1676400" cy="712434"/>
              </a:xfrm>
              <a:prstGeom prst="downArrowCallou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smtClean="0"/>
                  <a:t>IFileFormat Reader</a:t>
                </a:r>
                <a:endParaRPr lang="en-US" dirty="0"/>
              </a:p>
            </p:txBody>
          </p:sp>
        </p:grpSp>
        <p:sp>
          <p:nvSpPr>
            <p:cNvPr id="17" name="Rectangle 16"/>
            <p:cNvSpPr/>
            <p:nvPr/>
          </p:nvSpPr>
          <p:spPr>
            <a:xfrm>
              <a:off x="5638800" y="3075155"/>
              <a:ext cx="1676400" cy="9906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Email Sender</a:t>
              </a:r>
              <a:endParaRPr lang="en-US" dirty="0"/>
            </a:p>
          </p:txBody>
        </p:sp>
        <p:sp>
          <p:nvSpPr>
            <p:cNvPr id="18" name="Down Arrow 17"/>
            <p:cNvSpPr/>
            <p:nvPr/>
          </p:nvSpPr>
          <p:spPr>
            <a:xfrm>
              <a:off x="6324600" y="4065754"/>
              <a:ext cx="304800" cy="485755"/>
            </a:xfrm>
            <a:prstGeom prst="down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9" name="Rectangle 18"/>
            <p:cNvSpPr/>
            <p:nvPr/>
          </p:nvSpPr>
          <p:spPr>
            <a:xfrm>
              <a:off x="1905000" y="3075155"/>
              <a:ext cx="1676400" cy="9906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Database Reader Service</a:t>
              </a:r>
              <a:endParaRPr lang="en-US" dirty="0"/>
            </a:p>
          </p:txBody>
        </p:sp>
        <p:sp>
          <p:nvSpPr>
            <p:cNvPr id="20" name="Down Arrow 19"/>
            <p:cNvSpPr/>
            <p:nvPr/>
          </p:nvSpPr>
          <p:spPr>
            <a:xfrm>
              <a:off x="2971800" y="4065754"/>
              <a:ext cx="304800" cy="485755"/>
            </a:xfrm>
            <a:prstGeom prst="down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7" name="Snip Single Corner Rectangle 26"/>
            <p:cNvSpPr/>
            <p:nvPr/>
          </p:nvSpPr>
          <p:spPr>
            <a:xfrm>
              <a:off x="4695966" y="1828800"/>
              <a:ext cx="1917756" cy="381000"/>
            </a:xfrm>
            <a:prstGeom prst="snip1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Flat File Reader</a:t>
              </a:r>
              <a:endParaRPr lang="en-US" dirty="0"/>
            </a:p>
          </p:txBody>
        </p:sp>
        <p:sp>
          <p:nvSpPr>
            <p:cNvPr id="28" name="Snip Single Corner Rectangle 27"/>
            <p:cNvSpPr/>
            <p:nvPr/>
          </p:nvSpPr>
          <p:spPr>
            <a:xfrm>
              <a:off x="2622522" y="1828800"/>
              <a:ext cx="1917756" cy="381000"/>
            </a:xfrm>
            <a:prstGeom prst="snip1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Xml File Reader</a:t>
              </a:r>
              <a:endParaRPr lang="en-US" dirty="0"/>
            </a:p>
          </p:txBody>
        </p:sp>
        <p:sp>
          <p:nvSpPr>
            <p:cNvPr id="29" name="Down Arrow 28"/>
            <p:cNvSpPr/>
            <p:nvPr/>
          </p:nvSpPr>
          <p:spPr>
            <a:xfrm>
              <a:off x="4480023" y="2209800"/>
              <a:ext cx="304800" cy="408155"/>
            </a:xfrm>
            <a:prstGeom prst="down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0" name="Down Arrow 29"/>
            <p:cNvSpPr/>
            <p:nvPr/>
          </p:nvSpPr>
          <p:spPr>
            <a:xfrm>
              <a:off x="4038600" y="4065754"/>
              <a:ext cx="304800" cy="485755"/>
            </a:xfrm>
            <a:prstGeom prst="down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245553201"/>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bwMode="auto">
          <a:xfrm>
            <a:off x="0" y="445432"/>
            <a:ext cx="9144000" cy="4202768"/>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a:defRPr/>
            </a:pPr>
            <a:endParaRPr lang="en-US"/>
          </a:p>
        </p:txBody>
      </p:sp>
      <p:sp>
        <p:nvSpPr>
          <p:cNvPr id="12" name="Rectangle 11"/>
          <p:cNvSpPr/>
          <p:nvPr/>
        </p:nvSpPr>
        <p:spPr bwMode="auto">
          <a:xfrm>
            <a:off x="0" y="4724400"/>
            <a:ext cx="9153525" cy="2133600"/>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defRPr/>
            </a:pPr>
            <a:endParaRPr lang="en-US"/>
          </a:p>
        </p:txBody>
      </p:sp>
      <p:sp>
        <p:nvSpPr>
          <p:cNvPr id="13" name="Rectangle 12"/>
          <p:cNvSpPr/>
          <p:nvPr/>
        </p:nvSpPr>
        <p:spPr bwMode="auto">
          <a:xfrm>
            <a:off x="0" y="3239477"/>
            <a:ext cx="4572000" cy="121138"/>
          </a:xfrm>
          <a:prstGeom prst="rect">
            <a:avLst/>
          </a:prstGeom>
          <a:ln/>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en-US"/>
          </a:p>
        </p:txBody>
      </p:sp>
      <p:sp>
        <p:nvSpPr>
          <p:cNvPr id="14" name="Rectangle 13"/>
          <p:cNvSpPr/>
          <p:nvPr/>
        </p:nvSpPr>
        <p:spPr bwMode="auto">
          <a:xfrm>
            <a:off x="112713" y="4800600"/>
            <a:ext cx="8907462" cy="1933575"/>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8" name="TextBox 7"/>
          <p:cNvSpPr txBox="1"/>
          <p:nvPr/>
        </p:nvSpPr>
        <p:spPr>
          <a:xfrm>
            <a:off x="381000" y="1447800"/>
            <a:ext cx="8610600" cy="646331"/>
          </a:xfrm>
          <a:prstGeom prst="rect">
            <a:avLst/>
          </a:prstGeom>
          <a:noFill/>
        </p:spPr>
        <p:txBody>
          <a:bodyPr>
            <a:spAutoFit/>
          </a:bodyPr>
          <a:lstStyle/>
          <a:p>
            <a:pPr>
              <a:defRPr/>
            </a:pPr>
            <a:r>
              <a:rPr lang="en-US" sz="3600" spc="60" dirty="0" smtClean="0">
                <a:solidFill>
                  <a:schemeClr val="bg1"/>
                </a:solidFill>
                <a:latin typeface="Calibri" pitchFamily="34" charset="0"/>
              </a:rPr>
              <a:t>Summarizing Our S.O.L.I.D. Conversion</a:t>
            </a:r>
            <a:endParaRPr lang="en-US" sz="3600" spc="60" dirty="0">
              <a:solidFill>
                <a:schemeClr val="bg1"/>
              </a:solidFill>
              <a:latin typeface="Calibri" pitchFamily="34" charset="0"/>
            </a:endParaRPr>
          </a:p>
        </p:txBody>
      </p:sp>
      <p:sp>
        <p:nvSpPr>
          <p:cNvPr id="9" name="TextBox 8"/>
          <p:cNvSpPr txBox="1"/>
          <p:nvPr/>
        </p:nvSpPr>
        <p:spPr>
          <a:xfrm>
            <a:off x="381000" y="2057400"/>
            <a:ext cx="7543800" cy="338554"/>
          </a:xfrm>
          <a:prstGeom prst="rect">
            <a:avLst/>
          </a:prstGeom>
          <a:noFill/>
        </p:spPr>
        <p:txBody>
          <a:bodyPr wrap="square">
            <a:spAutoFit/>
          </a:bodyPr>
          <a:lstStyle/>
          <a:p>
            <a:pPr>
              <a:defRPr/>
            </a:pPr>
            <a:r>
              <a:rPr lang="en-US" sz="1600" dirty="0" smtClean="0">
                <a:solidFill>
                  <a:schemeClr val="bg1"/>
                </a:solidFill>
                <a:latin typeface="+mn-lt"/>
              </a:rPr>
              <a:t>Compare And Contrast The Original Code To The New Code</a:t>
            </a:r>
            <a:endParaRPr lang="en-US" sz="1600" dirty="0">
              <a:solidFill>
                <a:schemeClr val="bg1"/>
              </a:solidFill>
              <a:latin typeface="+mn-lt"/>
            </a:endParaRPr>
          </a:p>
        </p:txBody>
      </p:sp>
    </p:spTree>
    <p:extLst>
      <p:ext uri="{BB962C8B-B14F-4D97-AF65-F5344CB8AC3E}">
        <p14:creationId xmlns:p14="http://schemas.microsoft.com/office/powerpoint/2010/main" val="1934294546"/>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304800" y="2286000"/>
            <a:ext cx="1676400" cy="3509665"/>
            <a:chOff x="304800" y="2286000"/>
            <a:chExt cx="1676400" cy="3509665"/>
          </a:xfrm>
        </p:grpSpPr>
        <p:grpSp>
          <p:nvGrpSpPr>
            <p:cNvPr id="5" name="Group 4"/>
            <p:cNvGrpSpPr/>
            <p:nvPr/>
          </p:nvGrpSpPr>
          <p:grpSpPr>
            <a:xfrm>
              <a:off x="304800" y="2286000"/>
              <a:ext cx="1676400" cy="2590800"/>
              <a:chOff x="3733800" y="2590800"/>
              <a:chExt cx="1676400" cy="2590800"/>
            </a:xfrm>
          </p:grpSpPr>
          <p:grpSp>
            <p:nvGrpSpPr>
              <p:cNvPr id="7" name="Group 7"/>
              <p:cNvGrpSpPr/>
              <p:nvPr/>
            </p:nvGrpSpPr>
            <p:grpSpPr>
              <a:xfrm>
                <a:off x="3733800" y="2590800"/>
                <a:ext cx="1676400" cy="2590800"/>
                <a:chOff x="1219200" y="2667000"/>
                <a:chExt cx="1676400" cy="2590800"/>
              </a:xfrm>
            </p:grpSpPr>
            <p:sp>
              <p:nvSpPr>
                <p:cNvPr id="9" name="Rectangle 8"/>
                <p:cNvSpPr/>
                <p:nvPr/>
              </p:nvSpPr>
              <p:spPr>
                <a:xfrm>
                  <a:off x="1219200" y="2667000"/>
                  <a:ext cx="1676400" cy="990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Email Sending App</a:t>
                  </a:r>
                  <a:endParaRPr lang="en-US" dirty="0"/>
                </a:p>
              </p:txBody>
            </p:sp>
            <p:sp>
              <p:nvSpPr>
                <p:cNvPr id="10" name="Snip Single Corner Rectangle 9"/>
                <p:cNvSpPr/>
                <p:nvPr/>
              </p:nvSpPr>
              <p:spPr>
                <a:xfrm>
                  <a:off x="1219200" y="4267200"/>
                  <a:ext cx="1676400" cy="990600"/>
                </a:xfrm>
                <a:prstGeom prst="snip1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File</a:t>
                  </a:r>
                  <a:endParaRPr lang="en-US" dirty="0"/>
                </a:p>
              </p:txBody>
            </p:sp>
          </p:grpSp>
          <p:cxnSp>
            <p:nvCxnSpPr>
              <p:cNvPr id="8" name="Elbow Connector 7"/>
              <p:cNvCxnSpPr>
                <a:stCxn id="10" idx="3"/>
                <a:endCxn id="9" idx="2"/>
              </p:cNvCxnSpPr>
              <p:nvPr/>
            </p:nvCxnSpPr>
            <p:spPr>
              <a:xfrm rot="5400000" flipH="1" flipV="1">
                <a:off x="4267200" y="3886200"/>
                <a:ext cx="609600" cy="1588"/>
              </a:xfrm>
              <a:prstGeom prst="bentConnector3">
                <a:avLst>
                  <a:gd name="adj1" fmla="val 50000"/>
                </a:avLst>
              </a:prstGeom>
              <a:ln>
                <a:tailEnd type="arrow"/>
              </a:ln>
            </p:spPr>
            <p:style>
              <a:lnRef idx="1">
                <a:schemeClr val="dk1"/>
              </a:lnRef>
              <a:fillRef idx="0">
                <a:schemeClr val="dk1"/>
              </a:fillRef>
              <a:effectRef idx="0">
                <a:schemeClr val="dk1"/>
              </a:effectRef>
              <a:fontRef idx="minor">
                <a:schemeClr val="tx1"/>
              </a:fontRef>
            </p:style>
          </p:cxnSp>
        </p:grpSp>
        <p:sp>
          <p:nvSpPr>
            <p:cNvPr id="6" name="TextBox 5"/>
            <p:cNvSpPr txBox="1"/>
            <p:nvPr/>
          </p:nvSpPr>
          <p:spPr>
            <a:xfrm>
              <a:off x="609600" y="5334000"/>
              <a:ext cx="1009828" cy="461665"/>
            </a:xfrm>
            <a:prstGeom prst="rect">
              <a:avLst/>
            </a:prstGeom>
          </p:spPr>
          <p:style>
            <a:lnRef idx="1">
              <a:schemeClr val="accent2"/>
            </a:lnRef>
            <a:fillRef idx="3">
              <a:schemeClr val="accent2"/>
            </a:fillRef>
            <a:effectRef idx="2">
              <a:schemeClr val="accent2"/>
            </a:effectRef>
            <a:fontRef idx="minor">
              <a:schemeClr val="lt1"/>
            </a:fontRef>
          </p:style>
          <p:txBody>
            <a:bodyPr wrap="none" rtlCol="0">
              <a:spAutoFit/>
            </a:bodyPr>
            <a:lstStyle/>
            <a:p>
              <a:r>
                <a:rPr lang="en-US" sz="2400" dirty="0" smtClean="0">
                  <a:latin typeface="+mn-lt"/>
                </a:rPr>
                <a:t>Before</a:t>
              </a:r>
            </a:p>
          </p:txBody>
        </p:sp>
      </p:grpSp>
      <p:grpSp>
        <p:nvGrpSpPr>
          <p:cNvPr id="35" name="Group 34"/>
          <p:cNvGrpSpPr/>
          <p:nvPr/>
        </p:nvGrpSpPr>
        <p:grpSpPr>
          <a:xfrm>
            <a:off x="2895600" y="2026024"/>
            <a:ext cx="5715000" cy="3841376"/>
            <a:chOff x="2895600" y="2026024"/>
            <a:chExt cx="5715000" cy="3841376"/>
          </a:xfrm>
        </p:grpSpPr>
        <p:sp>
          <p:nvSpPr>
            <p:cNvPr id="14" name="Rectangle 13"/>
            <p:cNvSpPr/>
            <p:nvPr/>
          </p:nvSpPr>
          <p:spPr>
            <a:xfrm>
              <a:off x="3505200" y="2362200"/>
              <a:ext cx="3733800" cy="72838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t>EmailProcessingService</a:t>
              </a:r>
              <a:endParaRPr lang="en-US" sz="1200" dirty="0"/>
            </a:p>
          </p:txBody>
        </p:sp>
        <p:sp>
          <p:nvSpPr>
            <p:cNvPr id="15" name="Down Arrow Callout 14"/>
            <p:cNvSpPr/>
            <p:nvPr/>
          </p:nvSpPr>
          <p:spPr>
            <a:xfrm>
              <a:off x="3505200" y="2026024"/>
              <a:ext cx="1680882" cy="504265"/>
            </a:xfrm>
            <a:prstGeom prst="downArrowCallou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t>IMessageInfo</a:t>
              </a:r>
            </a:p>
            <a:p>
              <a:pPr algn="ctr"/>
              <a:r>
                <a:rPr lang="en-US" sz="1200" dirty="0" smtClean="0"/>
                <a:t>Retriever</a:t>
              </a:r>
              <a:endParaRPr lang="en-US" sz="1200" dirty="0"/>
            </a:p>
          </p:txBody>
        </p:sp>
        <p:sp>
          <p:nvSpPr>
            <p:cNvPr id="16" name="Down Arrow Callout 15"/>
            <p:cNvSpPr/>
            <p:nvPr/>
          </p:nvSpPr>
          <p:spPr>
            <a:xfrm>
              <a:off x="5558118" y="2026024"/>
              <a:ext cx="1680882" cy="504265"/>
            </a:xfrm>
            <a:prstGeom prst="downArrowCallou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t>IEmailSender</a:t>
              </a:r>
              <a:endParaRPr lang="en-US" sz="1200" dirty="0"/>
            </a:p>
          </p:txBody>
        </p:sp>
        <p:sp>
          <p:nvSpPr>
            <p:cNvPr id="17" name="Rectangle 16"/>
            <p:cNvSpPr/>
            <p:nvPr/>
          </p:nvSpPr>
          <p:spPr>
            <a:xfrm>
              <a:off x="7377953" y="3738282"/>
              <a:ext cx="1232647" cy="72838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t>IMessage</a:t>
              </a:r>
            </a:p>
            <a:p>
              <a:pPr algn="ctr"/>
              <a:r>
                <a:rPr lang="en-US" sz="1200" dirty="0" smtClean="0"/>
                <a:t>Info</a:t>
              </a:r>
            </a:p>
            <a:p>
              <a:pPr algn="ctr"/>
              <a:r>
                <a:rPr lang="en-US" sz="1200" dirty="0" smtClean="0"/>
                <a:t>Retriever</a:t>
              </a:r>
              <a:endParaRPr lang="en-US" sz="1200" dirty="0"/>
            </a:p>
          </p:txBody>
        </p:sp>
        <p:sp>
          <p:nvSpPr>
            <p:cNvPr id="18" name="Snip Single Corner Rectangle 17"/>
            <p:cNvSpPr/>
            <p:nvPr/>
          </p:nvSpPr>
          <p:spPr>
            <a:xfrm>
              <a:off x="2895600" y="3290047"/>
              <a:ext cx="1232647" cy="728382"/>
            </a:xfrm>
            <a:prstGeom prst="snip1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t>Flat File</a:t>
              </a:r>
              <a:endParaRPr lang="en-US" sz="1200" dirty="0"/>
            </a:p>
          </p:txBody>
        </p:sp>
        <p:sp>
          <p:nvSpPr>
            <p:cNvPr id="19" name="Snip Single Corner Rectangle 18"/>
            <p:cNvSpPr/>
            <p:nvPr/>
          </p:nvSpPr>
          <p:spPr>
            <a:xfrm>
              <a:off x="2895600" y="4186518"/>
              <a:ext cx="1232647" cy="728382"/>
            </a:xfrm>
            <a:prstGeom prst="snip1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t>XML File</a:t>
              </a:r>
              <a:endParaRPr lang="en-US" sz="1200" dirty="0"/>
            </a:p>
          </p:txBody>
        </p:sp>
        <p:cxnSp>
          <p:nvCxnSpPr>
            <p:cNvPr id="20" name="Elbow Connector 19"/>
            <p:cNvCxnSpPr>
              <a:stCxn id="18" idx="0"/>
              <a:endCxn id="22" idx="1"/>
            </p:cNvCxnSpPr>
            <p:nvPr/>
          </p:nvCxnSpPr>
          <p:spPr>
            <a:xfrm>
              <a:off x="4128247" y="3654238"/>
              <a:ext cx="392206" cy="896471"/>
            </a:xfrm>
            <a:prstGeom prst="bentConnector3">
              <a:avLst>
                <a:gd name="adj1" fmla="val 50000"/>
              </a:avLst>
            </a:prstGeom>
            <a:ln>
              <a:tailEnd type="arrow"/>
            </a:ln>
          </p:spPr>
          <p:style>
            <a:lnRef idx="1">
              <a:schemeClr val="dk1"/>
            </a:lnRef>
            <a:fillRef idx="0">
              <a:schemeClr val="dk1"/>
            </a:fillRef>
            <a:effectRef idx="0">
              <a:schemeClr val="dk1"/>
            </a:effectRef>
            <a:fontRef idx="minor">
              <a:schemeClr val="tx1"/>
            </a:fontRef>
          </p:style>
        </p:cxnSp>
        <p:cxnSp>
          <p:nvCxnSpPr>
            <p:cNvPr id="21" name="Elbow Connector 20"/>
            <p:cNvCxnSpPr>
              <a:stCxn id="19" idx="0"/>
              <a:endCxn id="22" idx="1"/>
            </p:cNvCxnSpPr>
            <p:nvPr/>
          </p:nvCxnSpPr>
          <p:spPr>
            <a:xfrm>
              <a:off x="4128247" y="4550709"/>
              <a:ext cx="392206" cy="1168"/>
            </a:xfrm>
            <a:prstGeom prst="bentConnector3">
              <a:avLst>
                <a:gd name="adj1" fmla="val 50000"/>
              </a:avLst>
            </a:prstGeom>
            <a:ln>
              <a:tailEnd type="arrow"/>
            </a:ln>
          </p:spPr>
          <p:style>
            <a:lnRef idx="1">
              <a:schemeClr val="dk1"/>
            </a:lnRef>
            <a:fillRef idx="0">
              <a:schemeClr val="dk1"/>
            </a:fillRef>
            <a:effectRef idx="0">
              <a:schemeClr val="dk1"/>
            </a:effectRef>
            <a:fontRef idx="minor">
              <a:schemeClr val="tx1"/>
            </a:fontRef>
          </p:style>
        </p:cxnSp>
        <p:sp>
          <p:nvSpPr>
            <p:cNvPr id="22" name="Rectangle 21"/>
            <p:cNvSpPr/>
            <p:nvPr/>
          </p:nvSpPr>
          <p:spPr>
            <a:xfrm>
              <a:off x="4520453" y="4186518"/>
              <a:ext cx="1232647" cy="72838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t>IFileFormat Reader</a:t>
              </a:r>
              <a:endParaRPr lang="en-US" sz="1200" dirty="0"/>
            </a:p>
          </p:txBody>
        </p:sp>
        <p:cxnSp>
          <p:nvCxnSpPr>
            <p:cNvPr id="23" name="Elbow Connector 22"/>
            <p:cNvCxnSpPr>
              <a:stCxn id="24" idx="3"/>
              <a:endCxn id="17" idx="1"/>
            </p:cNvCxnSpPr>
            <p:nvPr/>
          </p:nvCxnSpPr>
          <p:spPr>
            <a:xfrm flipV="1">
              <a:off x="7209865" y="4102474"/>
              <a:ext cx="168088" cy="448235"/>
            </a:xfrm>
            <a:prstGeom prst="bentConnector3">
              <a:avLst>
                <a:gd name="adj1" fmla="val 50000"/>
              </a:avLst>
            </a:prstGeom>
            <a:ln>
              <a:tailEnd type="arrow"/>
            </a:ln>
          </p:spPr>
          <p:style>
            <a:lnRef idx="1">
              <a:schemeClr val="dk1"/>
            </a:lnRef>
            <a:fillRef idx="0">
              <a:schemeClr val="dk1"/>
            </a:fillRef>
            <a:effectRef idx="0">
              <a:schemeClr val="dk1"/>
            </a:effectRef>
            <a:fontRef idx="minor">
              <a:schemeClr val="tx1"/>
            </a:fontRef>
          </p:style>
        </p:cxnSp>
        <p:sp>
          <p:nvSpPr>
            <p:cNvPr id="24" name="Rectangle 23"/>
            <p:cNvSpPr/>
            <p:nvPr/>
          </p:nvSpPr>
          <p:spPr>
            <a:xfrm>
              <a:off x="5977218" y="4186518"/>
              <a:ext cx="1232647" cy="72838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t>FileReader</a:t>
              </a:r>
            </a:p>
            <a:p>
              <a:pPr algn="ctr"/>
              <a:r>
                <a:rPr lang="en-US" sz="1200" dirty="0" smtClean="0"/>
                <a:t>Service</a:t>
              </a:r>
              <a:endParaRPr lang="en-US" sz="1200" dirty="0"/>
            </a:p>
          </p:txBody>
        </p:sp>
        <p:cxnSp>
          <p:nvCxnSpPr>
            <p:cNvPr id="25" name="Elbow Connector 24"/>
            <p:cNvCxnSpPr>
              <a:stCxn id="22" idx="3"/>
              <a:endCxn id="24" idx="1"/>
            </p:cNvCxnSpPr>
            <p:nvPr/>
          </p:nvCxnSpPr>
          <p:spPr>
            <a:xfrm>
              <a:off x="5753100" y="4550709"/>
              <a:ext cx="224118" cy="1168"/>
            </a:xfrm>
            <a:prstGeom prst="bentConnector3">
              <a:avLst>
                <a:gd name="adj1" fmla="val 50000"/>
              </a:avLst>
            </a:prstGeom>
            <a:ln>
              <a:tailEnd type="arrow"/>
            </a:ln>
          </p:spPr>
          <p:style>
            <a:lnRef idx="1">
              <a:schemeClr val="dk1"/>
            </a:lnRef>
            <a:fillRef idx="0">
              <a:schemeClr val="dk1"/>
            </a:fillRef>
            <a:effectRef idx="0">
              <a:schemeClr val="dk1"/>
            </a:effectRef>
            <a:fontRef idx="minor">
              <a:schemeClr val="tx1"/>
            </a:fontRef>
          </p:style>
        </p:cxnSp>
        <p:sp>
          <p:nvSpPr>
            <p:cNvPr id="26" name="Can 25"/>
            <p:cNvSpPr/>
            <p:nvPr/>
          </p:nvSpPr>
          <p:spPr>
            <a:xfrm>
              <a:off x="4632512" y="3234018"/>
              <a:ext cx="896471" cy="728382"/>
            </a:xfrm>
            <a:prstGeom prst="ca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t>Database</a:t>
              </a:r>
              <a:endParaRPr lang="en-US" sz="1200" dirty="0"/>
            </a:p>
          </p:txBody>
        </p:sp>
        <p:cxnSp>
          <p:nvCxnSpPr>
            <p:cNvPr id="27" name="Elbow Connector 26"/>
            <p:cNvCxnSpPr>
              <a:stCxn id="26" idx="4"/>
              <a:endCxn id="28" idx="1"/>
            </p:cNvCxnSpPr>
            <p:nvPr/>
          </p:nvCxnSpPr>
          <p:spPr>
            <a:xfrm>
              <a:off x="5528982" y="3598209"/>
              <a:ext cx="448235" cy="1168"/>
            </a:xfrm>
            <a:prstGeom prst="bentConnector3">
              <a:avLst>
                <a:gd name="adj1" fmla="val 50000"/>
              </a:avLst>
            </a:prstGeom>
            <a:ln>
              <a:tailEnd type="arrow"/>
            </a:ln>
          </p:spPr>
          <p:style>
            <a:lnRef idx="1">
              <a:schemeClr val="dk1"/>
            </a:lnRef>
            <a:fillRef idx="0">
              <a:schemeClr val="dk1"/>
            </a:fillRef>
            <a:effectRef idx="0">
              <a:schemeClr val="dk1"/>
            </a:effectRef>
            <a:fontRef idx="minor">
              <a:schemeClr val="tx1"/>
            </a:fontRef>
          </p:style>
        </p:cxnSp>
        <p:sp>
          <p:nvSpPr>
            <p:cNvPr id="28" name="Rectangle 27"/>
            <p:cNvSpPr/>
            <p:nvPr/>
          </p:nvSpPr>
          <p:spPr>
            <a:xfrm>
              <a:off x="5977218" y="3234018"/>
              <a:ext cx="1232647" cy="72838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t>Database</a:t>
              </a:r>
            </a:p>
            <a:p>
              <a:pPr algn="ctr"/>
              <a:r>
                <a:rPr lang="en-US" sz="1200" dirty="0" smtClean="0"/>
                <a:t>Reader</a:t>
              </a:r>
            </a:p>
            <a:p>
              <a:pPr algn="ctr"/>
              <a:r>
                <a:rPr lang="en-US" sz="1200" dirty="0" smtClean="0"/>
                <a:t>Service</a:t>
              </a:r>
              <a:endParaRPr lang="en-US" sz="1200" dirty="0"/>
            </a:p>
          </p:txBody>
        </p:sp>
        <p:cxnSp>
          <p:nvCxnSpPr>
            <p:cNvPr id="29" name="Elbow Connector 28"/>
            <p:cNvCxnSpPr>
              <a:stCxn id="28" idx="3"/>
              <a:endCxn id="17" idx="1"/>
            </p:cNvCxnSpPr>
            <p:nvPr/>
          </p:nvCxnSpPr>
          <p:spPr>
            <a:xfrm>
              <a:off x="7209865" y="3598209"/>
              <a:ext cx="168088" cy="504265"/>
            </a:xfrm>
            <a:prstGeom prst="bentConnector3">
              <a:avLst>
                <a:gd name="adj1" fmla="val 50000"/>
              </a:avLst>
            </a:prstGeom>
            <a:ln>
              <a:tailEnd type="arrow"/>
            </a:ln>
          </p:spPr>
          <p:style>
            <a:lnRef idx="1">
              <a:schemeClr val="dk1"/>
            </a:lnRef>
            <a:fillRef idx="0">
              <a:schemeClr val="dk1"/>
            </a:fillRef>
            <a:effectRef idx="0">
              <a:schemeClr val="dk1"/>
            </a:effectRef>
            <a:fontRef idx="minor">
              <a:schemeClr val="tx1"/>
            </a:fontRef>
          </p:style>
        </p:cxnSp>
        <p:sp>
          <p:nvSpPr>
            <p:cNvPr id="30" name="Rectangle 29"/>
            <p:cNvSpPr/>
            <p:nvPr/>
          </p:nvSpPr>
          <p:spPr>
            <a:xfrm>
              <a:off x="7377953" y="5139018"/>
              <a:ext cx="1232647" cy="72838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t>IEmail</a:t>
              </a:r>
            </a:p>
            <a:p>
              <a:pPr algn="ctr"/>
              <a:r>
                <a:rPr lang="en-US" sz="1200" dirty="0" smtClean="0"/>
                <a:t>Service</a:t>
              </a:r>
              <a:endParaRPr lang="en-US" sz="1200" dirty="0"/>
            </a:p>
          </p:txBody>
        </p:sp>
        <p:sp>
          <p:nvSpPr>
            <p:cNvPr id="31" name="Rectangle 30"/>
            <p:cNvSpPr/>
            <p:nvPr/>
          </p:nvSpPr>
          <p:spPr>
            <a:xfrm>
              <a:off x="5977218" y="5139018"/>
              <a:ext cx="1232647" cy="72838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t>EmailService</a:t>
              </a:r>
              <a:endParaRPr lang="en-US" sz="1200" dirty="0"/>
            </a:p>
          </p:txBody>
        </p:sp>
        <p:cxnSp>
          <p:nvCxnSpPr>
            <p:cNvPr id="32" name="Elbow Connector 31"/>
            <p:cNvCxnSpPr>
              <a:stCxn id="31" idx="3"/>
              <a:endCxn id="30" idx="1"/>
            </p:cNvCxnSpPr>
            <p:nvPr/>
          </p:nvCxnSpPr>
          <p:spPr>
            <a:xfrm>
              <a:off x="7209865" y="5503209"/>
              <a:ext cx="168088" cy="1168"/>
            </a:xfrm>
            <a:prstGeom prst="bentConnector3">
              <a:avLst>
                <a:gd name="adj1" fmla="val 50000"/>
              </a:avLst>
            </a:prstGeom>
            <a:ln>
              <a:tailEnd type="arrow"/>
            </a:ln>
          </p:spPr>
          <p:style>
            <a:lnRef idx="1">
              <a:schemeClr val="dk1"/>
            </a:lnRef>
            <a:fillRef idx="0">
              <a:schemeClr val="dk1"/>
            </a:fillRef>
            <a:effectRef idx="0">
              <a:schemeClr val="dk1"/>
            </a:effectRef>
            <a:fontRef idx="minor">
              <a:schemeClr val="tx1"/>
            </a:fontRef>
          </p:style>
        </p:cxnSp>
      </p:grpSp>
      <p:sp>
        <p:nvSpPr>
          <p:cNvPr id="13" name="TextBox 12"/>
          <p:cNvSpPr txBox="1"/>
          <p:nvPr/>
        </p:nvSpPr>
        <p:spPr>
          <a:xfrm>
            <a:off x="3886200" y="5334000"/>
            <a:ext cx="817724" cy="461665"/>
          </a:xfrm>
          <a:prstGeom prst="rect">
            <a:avLst/>
          </a:prstGeom>
        </p:spPr>
        <p:style>
          <a:lnRef idx="1">
            <a:schemeClr val="accent3"/>
          </a:lnRef>
          <a:fillRef idx="3">
            <a:schemeClr val="accent3"/>
          </a:fillRef>
          <a:effectRef idx="2">
            <a:schemeClr val="accent3"/>
          </a:effectRef>
          <a:fontRef idx="minor">
            <a:schemeClr val="lt1"/>
          </a:fontRef>
        </p:style>
        <p:txBody>
          <a:bodyPr wrap="none" rtlCol="0">
            <a:spAutoFit/>
          </a:bodyPr>
          <a:lstStyle/>
          <a:p>
            <a:r>
              <a:rPr lang="en-US" sz="2400" dirty="0" smtClean="0">
                <a:latin typeface="+mn-lt"/>
              </a:rPr>
              <a:t>After</a:t>
            </a:r>
          </a:p>
        </p:txBody>
      </p:sp>
      <p:cxnSp>
        <p:nvCxnSpPr>
          <p:cNvPr id="33" name="Straight Connector 32"/>
          <p:cNvCxnSpPr/>
          <p:nvPr/>
        </p:nvCxnSpPr>
        <p:spPr>
          <a:xfrm rot="5400000">
            <a:off x="380205" y="3886200"/>
            <a:ext cx="4114800" cy="1588"/>
          </a:xfrm>
          <a:prstGeom prst="line">
            <a:avLst/>
          </a:prstGeom>
          <a:ln/>
        </p:spPr>
        <p:style>
          <a:lnRef idx="2">
            <a:schemeClr val="accent2"/>
          </a:lnRef>
          <a:fillRef idx="0">
            <a:schemeClr val="accent2"/>
          </a:fillRef>
          <a:effectRef idx="1">
            <a:schemeClr val="accent2"/>
          </a:effectRef>
          <a:fontRef idx="minor">
            <a:schemeClr val="tx1"/>
          </a:fontRef>
        </p:style>
      </p:cxnSp>
      <p:sp>
        <p:nvSpPr>
          <p:cNvPr id="34" name="Title 1"/>
          <p:cNvSpPr txBox="1">
            <a:spLocks/>
          </p:cNvSpPr>
          <p:nvPr/>
        </p:nvSpPr>
        <p:spPr bwMode="auto">
          <a:xfrm>
            <a:off x="0" y="407987"/>
            <a:ext cx="9144000" cy="1145321"/>
          </a:xfrm>
          <a:prstGeom prst="rect">
            <a:avLst/>
          </a:prstGeom>
          <a:noFill/>
          <a:ln>
            <a:miter lim="800000"/>
            <a:headEnd/>
            <a:tailEnd/>
          </a:ln>
        </p:spPr>
        <p:txBody>
          <a:bodyPr vert="horz" wrap="square" lIns="91440" tIns="45720" rIns="91440" bIns="45720" numCol="1" rtlCol="0" anchor="t" anchorCtr="0" compatLnSpc="1">
            <a:prstTxWarp prst="textNoShape">
              <a:avLst/>
            </a:prstTxWarp>
            <a:noAutofit/>
          </a:bodyPr>
          <a:lstStyle>
            <a:lvl1pPr algn="l" defTabSz="914400" rtl="0" eaLnBrk="1" latinLnBrk="0" hangingPunct="1">
              <a:spcBef>
                <a:spcPct val="0"/>
              </a:spcBef>
              <a:buNone/>
              <a:defRPr sz="5400" kern="1200" cap="all" spc="-100" baseline="0">
                <a:solidFill>
                  <a:schemeClr val="tx2"/>
                </a:solidFill>
                <a:latin typeface="+mj-lt"/>
                <a:ea typeface="+mj-ea"/>
                <a:cs typeface="+mj-cs"/>
              </a:defRPr>
            </a:lvl1pPr>
          </a:lstStyle>
          <a:p>
            <a:r>
              <a:rPr lang="en-US" dirty="0" smtClean="0"/>
              <a:t>What Did We DO?</a:t>
            </a:r>
          </a:p>
        </p:txBody>
      </p:sp>
    </p:spTree>
    <p:extLst>
      <p:ext uri="{BB962C8B-B14F-4D97-AF65-F5344CB8AC3E}">
        <p14:creationId xmlns:p14="http://schemas.microsoft.com/office/powerpoint/2010/main" val="1690163708"/>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p:cNvGrpSpPr/>
          <p:nvPr/>
        </p:nvGrpSpPr>
        <p:grpSpPr>
          <a:xfrm>
            <a:off x="1714500" y="2026024"/>
            <a:ext cx="5715000" cy="3841376"/>
            <a:chOff x="1714500" y="2026024"/>
            <a:chExt cx="5715000" cy="3841376"/>
          </a:xfrm>
        </p:grpSpPr>
        <p:sp>
          <p:nvSpPr>
            <p:cNvPr id="5" name="Rectangle 4"/>
            <p:cNvSpPr/>
            <p:nvPr/>
          </p:nvSpPr>
          <p:spPr>
            <a:xfrm>
              <a:off x="2324100" y="2362200"/>
              <a:ext cx="3733800" cy="72838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t>EmailProcessingService</a:t>
              </a:r>
              <a:endParaRPr lang="en-US" sz="1200" dirty="0"/>
            </a:p>
          </p:txBody>
        </p:sp>
        <p:sp>
          <p:nvSpPr>
            <p:cNvPr id="6" name="Down Arrow Callout 5"/>
            <p:cNvSpPr/>
            <p:nvPr/>
          </p:nvSpPr>
          <p:spPr>
            <a:xfrm>
              <a:off x="2324100" y="2026024"/>
              <a:ext cx="1680882" cy="504265"/>
            </a:xfrm>
            <a:prstGeom prst="downArrowCallou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200" dirty="0" smtClean="0"/>
                <a:t>IMessageInfo</a:t>
              </a:r>
            </a:p>
            <a:p>
              <a:pPr algn="ctr"/>
              <a:r>
                <a:rPr lang="en-US" sz="1200" dirty="0" smtClean="0"/>
                <a:t>Retriever</a:t>
              </a:r>
              <a:endParaRPr lang="en-US" sz="1200" dirty="0"/>
            </a:p>
          </p:txBody>
        </p:sp>
        <p:sp>
          <p:nvSpPr>
            <p:cNvPr id="7" name="Down Arrow Callout 6"/>
            <p:cNvSpPr/>
            <p:nvPr/>
          </p:nvSpPr>
          <p:spPr>
            <a:xfrm>
              <a:off x="4377018" y="2026024"/>
              <a:ext cx="1680882" cy="504265"/>
            </a:xfrm>
            <a:prstGeom prst="downArrowCallou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200" dirty="0" smtClean="0"/>
                <a:t>IEmailSender</a:t>
              </a:r>
              <a:endParaRPr lang="en-US" sz="1200" dirty="0"/>
            </a:p>
          </p:txBody>
        </p:sp>
        <p:sp>
          <p:nvSpPr>
            <p:cNvPr id="8" name="Rectangle 7"/>
            <p:cNvSpPr/>
            <p:nvPr/>
          </p:nvSpPr>
          <p:spPr>
            <a:xfrm>
              <a:off x="6196853" y="3738282"/>
              <a:ext cx="1232647" cy="728382"/>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200" dirty="0" smtClean="0"/>
                <a:t>IMessage</a:t>
              </a:r>
            </a:p>
            <a:p>
              <a:pPr algn="ctr"/>
              <a:r>
                <a:rPr lang="en-US" sz="1200" dirty="0" smtClean="0"/>
                <a:t>Info</a:t>
              </a:r>
            </a:p>
            <a:p>
              <a:pPr algn="ctr"/>
              <a:r>
                <a:rPr lang="en-US" sz="1200" dirty="0" smtClean="0"/>
                <a:t>Retriever</a:t>
              </a:r>
              <a:endParaRPr lang="en-US" sz="1200" dirty="0"/>
            </a:p>
          </p:txBody>
        </p:sp>
        <p:sp>
          <p:nvSpPr>
            <p:cNvPr id="9" name="Snip Single Corner Rectangle 8"/>
            <p:cNvSpPr/>
            <p:nvPr/>
          </p:nvSpPr>
          <p:spPr>
            <a:xfrm>
              <a:off x="1714500" y="3290047"/>
              <a:ext cx="1232647" cy="728382"/>
            </a:xfrm>
            <a:prstGeom prst="snip1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t>Flat File</a:t>
              </a:r>
              <a:endParaRPr lang="en-US" sz="1200" dirty="0"/>
            </a:p>
          </p:txBody>
        </p:sp>
        <p:sp>
          <p:nvSpPr>
            <p:cNvPr id="10" name="Snip Single Corner Rectangle 9"/>
            <p:cNvSpPr/>
            <p:nvPr/>
          </p:nvSpPr>
          <p:spPr>
            <a:xfrm>
              <a:off x="1714500" y="4186518"/>
              <a:ext cx="1232647" cy="728382"/>
            </a:xfrm>
            <a:prstGeom prst="snip1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t>XML File</a:t>
              </a:r>
              <a:endParaRPr lang="en-US" sz="1200" dirty="0"/>
            </a:p>
          </p:txBody>
        </p:sp>
        <p:cxnSp>
          <p:nvCxnSpPr>
            <p:cNvPr id="11" name="Elbow Connector 10"/>
            <p:cNvCxnSpPr>
              <a:stCxn id="9" idx="0"/>
              <a:endCxn id="13" idx="1"/>
            </p:cNvCxnSpPr>
            <p:nvPr/>
          </p:nvCxnSpPr>
          <p:spPr>
            <a:xfrm>
              <a:off x="2947147" y="3654238"/>
              <a:ext cx="392206" cy="896471"/>
            </a:xfrm>
            <a:prstGeom prst="bentConnector3">
              <a:avLst>
                <a:gd name="adj1" fmla="val 50000"/>
              </a:avLst>
            </a:prstGeom>
            <a:ln>
              <a:tailEnd type="arrow"/>
            </a:ln>
          </p:spPr>
          <p:style>
            <a:lnRef idx="1">
              <a:schemeClr val="dk1"/>
            </a:lnRef>
            <a:fillRef idx="0">
              <a:schemeClr val="dk1"/>
            </a:fillRef>
            <a:effectRef idx="0">
              <a:schemeClr val="dk1"/>
            </a:effectRef>
            <a:fontRef idx="minor">
              <a:schemeClr val="tx1"/>
            </a:fontRef>
          </p:style>
        </p:cxnSp>
        <p:cxnSp>
          <p:nvCxnSpPr>
            <p:cNvPr id="12" name="Elbow Connector 11"/>
            <p:cNvCxnSpPr>
              <a:stCxn id="10" idx="0"/>
              <a:endCxn id="13" idx="1"/>
            </p:cNvCxnSpPr>
            <p:nvPr/>
          </p:nvCxnSpPr>
          <p:spPr>
            <a:xfrm>
              <a:off x="2947147" y="4550709"/>
              <a:ext cx="392206" cy="1168"/>
            </a:xfrm>
            <a:prstGeom prst="bentConnector3">
              <a:avLst>
                <a:gd name="adj1" fmla="val 50000"/>
              </a:avLst>
            </a:prstGeom>
            <a:ln>
              <a:tailEnd type="arrow"/>
            </a:ln>
          </p:spPr>
          <p:style>
            <a:lnRef idx="1">
              <a:schemeClr val="dk1"/>
            </a:lnRef>
            <a:fillRef idx="0">
              <a:schemeClr val="dk1"/>
            </a:fillRef>
            <a:effectRef idx="0">
              <a:schemeClr val="dk1"/>
            </a:effectRef>
            <a:fontRef idx="minor">
              <a:schemeClr val="tx1"/>
            </a:fontRef>
          </p:style>
        </p:cxnSp>
        <p:sp>
          <p:nvSpPr>
            <p:cNvPr id="13" name="Rectangle 12"/>
            <p:cNvSpPr/>
            <p:nvPr/>
          </p:nvSpPr>
          <p:spPr>
            <a:xfrm>
              <a:off x="3339353" y="4186518"/>
              <a:ext cx="1232647" cy="728382"/>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200" dirty="0" smtClean="0"/>
                <a:t>IFileFormat Reader</a:t>
              </a:r>
              <a:endParaRPr lang="en-US" sz="1200" dirty="0"/>
            </a:p>
          </p:txBody>
        </p:sp>
        <p:cxnSp>
          <p:nvCxnSpPr>
            <p:cNvPr id="14" name="Elbow Connector 13"/>
            <p:cNvCxnSpPr>
              <a:stCxn id="15" idx="3"/>
              <a:endCxn id="8" idx="1"/>
            </p:cNvCxnSpPr>
            <p:nvPr/>
          </p:nvCxnSpPr>
          <p:spPr>
            <a:xfrm flipV="1">
              <a:off x="6028765" y="4102474"/>
              <a:ext cx="168088" cy="448235"/>
            </a:xfrm>
            <a:prstGeom prst="bentConnector3">
              <a:avLst>
                <a:gd name="adj1" fmla="val 50000"/>
              </a:avLst>
            </a:prstGeom>
            <a:ln>
              <a:tailEnd type="arrow"/>
            </a:ln>
          </p:spPr>
          <p:style>
            <a:lnRef idx="1">
              <a:schemeClr val="dk1"/>
            </a:lnRef>
            <a:fillRef idx="0">
              <a:schemeClr val="dk1"/>
            </a:fillRef>
            <a:effectRef idx="0">
              <a:schemeClr val="dk1"/>
            </a:effectRef>
            <a:fontRef idx="minor">
              <a:schemeClr val="tx1"/>
            </a:fontRef>
          </p:style>
        </p:cxnSp>
        <p:sp>
          <p:nvSpPr>
            <p:cNvPr id="15" name="Rectangle 14"/>
            <p:cNvSpPr/>
            <p:nvPr/>
          </p:nvSpPr>
          <p:spPr>
            <a:xfrm>
              <a:off x="4796118" y="4186518"/>
              <a:ext cx="1232647" cy="72838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t>FileReader</a:t>
              </a:r>
            </a:p>
            <a:p>
              <a:pPr algn="ctr"/>
              <a:r>
                <a:rPr lang="en-US" sz="1200" dirty="0" smtClean="0"/>
                <a:t>Service</a:t>
              </a:r>
              <a:endParaRPr lang="en-US" sz="1200" dirty="0"/>
            </a:p>
          </p:txBody>
        </p:sp>
        <p:cxnSp>
          <p:nvCxnSpPr>
            <p:cNvPr id="16" name="Elbow Connector 15"/>
            <p:cNvCxnSpPr>
              <a:stCxn id="13" idx="3"/>
              <a:endCxn id="15" idx="1"/>
            </p:cNvCxnSpPr>
            <p:nvPr/>
          </p:nvCxnSpPr>
          <p:spPr>
            <a:xfrm>
              <a:off x="4572000" y="4550709"/>
              <a:ext cx="224118" cy="1168"/>
            </a:xfrm>
            <a:prstGeom prst="bentConnector3">
              <a:avLst>
                <a:gd name="adj1" fmla="val 50000"/>
              </a:avLst>
            </a:prstGeom>
            <a:ln>
              <a:tailEnd type="arrow"/>
            </a:ln>
          </p:spPr>
          <p:style>
            <a:lnRef idx="1">
              <a:schemeClr val="dk1"/>
            </a:lnRef>
            <a:fillRef idx="0">
              <a:schemeClr val="dk1"/>
            </a:fillRef>
            <a:effectRef idx="0">
              <a:schemeClr val="dk1"/>
            </a:effectRef>
            <a:fontRef idx="minor">
              <a:schemeClr val="tx1"/>
            </a:fontRef>
          </p:style>
        </p:cxnSp>
        <p:sp>
          <p:nvSpPr>
            <p:cNvPr id="17" name="Can 16"/>
            <p:cNvSpPr/>
            <p:nvPr/>
          </p:nvSpPr>
          <p:spPr>
            <a:xfrm>
              <a:off x="3451412" y="3234018"/>
              <a:ext cx="896471" cy="728382"/>
            </a:xfrm>
            <a:prstGeom prst="ca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t>Database</a:t>
              </a:r>
              <a:endParaRPr lang="en-US" sz="1200" dirty="0"/>
            </a:p>
          </p:txBody>
        </p:sp>
        <p:cxnSp>
          <p:nvCxnSpPr>
            <p:cNvPr id="18" name="Elbow Connector 17"/>
            <p:cNvCxnSpPr>
              <a:stCxn id="17" idx="4"/>
              <a:endCxn id="19" idx="1"/>
            </p:cNvCxnSpPr>
            <p:nvPr/>
          </p:nvCxnSpPr>
          <p:spPr>
            <a:xfrm>
              <a:off x="4347882" y="3598209"/>
              <a:ext cx="448235" cy="1168"/>
            </a:xfrm>
            <a:prstGeom prst="bentConnector3">
              <a:avLst>
                <a:gd name="adj1" fmla="val 50000"/>
              </a:avLst>
            </a:prstGeom>
            <a:ln>
              <a:tailEnd type="arrow"/>
            </a:ln>
          </p:spPr>
          <p:style>
            <a:lnRef idx="1">
              <a:schemeClr val="dk1"/>
            </a:lnRef>
            <a:fillRef idx="0">
              <a:schemeClr val="dk1"/>
            </a:fillRef>
            <a:effectRef idx="0">
              <a:schemeClr val="dk1"/>
            </a:effectRef>
            <a:fontRef idx="minor">
              <a:schemeClr val="tx1"/>
            </a:fontRef>
          </p:style>
        </p:cxnSp>
        <p:sp>
          <p:nvSpPr>
            <p:cNvPr id="19" name="Rectangle 18"/>
            <p:cNvSpPr/>
            <p:nvPr/>
          </p:nvSpPr>
          <p:spPr>
            <a:xfrm>
              <a:off x="4796118" y="3234018"/>
              <a:ext cx="1232647" cy="72838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t>Database</a:t>
              </a:r>
            </a:p>
            <a:p>
              <a:pPr algn="ctr"/>
              <a:r>
                <a:rPr lang="en-US" sz="1200" dirty="0" smtClean="0"/>
                <a:t>Reader</a:t>
              </a:r>
            </a:p>
            <a:p>
              <a:pPr algn="ctr"/>
              <a:r>
                <a:rPr lang="en-US" sz="1200" dirty="0" smtClean="0"/>
                <a:t>Service</a:t>
              </a:r>
              <a:endParaRPr lang="en-US" sz="1200" dirty="0"/>
            </a:p>
          </p:txBody>
        </p:sp>
        <p:cxnSp>
          <p:nvCxnSpPr>
            <p:cNvPr id="20" name="Elbow Connector 19"/>
            <p:cNvCxnSpPr>
              <a:stCxn id="19" idx="3"/>
              <a:endCxn id="8" idx="1"/>
            </p:cNvCxnSpPr>
            <p:nvPr/>
          </p:nvCxnSpPr>
          <p:spPr>
            <a:xfrm>
              <a:off x="6028765" y="3598209"/>
              <a:ext cx="168088" cy="504265"/>
            </a:xfrm>
            <a:prstGeom prst="bentConnector3">
              <a:avLst>
                <a:gd name="adj1" fmla="val 50000"/>
              </a:avLst>
            </a:prstGeom>
            <a:ln>
              <a:tailEnd type="arrow"/>
            </a:ln>
          </p:spPr>
          <p:style>
            <a:lnRef idx="1">
              <a:schemeClr val="dk1"/>
            </a:lnRef>
            <a:fillRef idx="0">
              <a:schemeClr val="dk1"/>
            </a:fillRef>
            <a:effectRef idx="0">
              <a:schemeClr val="dk1"/>
            </a:effectRef>
            <a:fontRef idx="minor">
              <a:schemeClr val="tx1"/>
            </a:fontRef>
          </p:style>
        </p:cxnSp>
        <p:sp>
          <p:nvSpPr>
            <p:cNvPr id="21" name="Rectangle 20"/>
            <p:cNvSpPr/>
            <p:nvPr/>
          </p:nvSpPr>
          <p:spPr>
            <a:xfrm>
              <a:off x="6196853" y="5139018"/>
              <a:ext cx="1232647" cy="728382"/>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200" dirty="0" smtClean="0"/>
                <a:t>IEmail</a:t>
              </a:r>
            </a:p>
            <a:p>
              <a:pPr algn="ctr"/>
              <a:r>
                <a:rPr lang="en-US" sz="1200" dirty="0" smtClean="0"/>
                <a:t>Service</a:t>
              </a:r>
              <a:endParaRPr lang="en-US" sz="1200" dirty="0"/>
            </a:p>
          </p:txBody>
        </p:sp>
        <p:sp>
          <p:nvSpPr>
            <p:cNvPr id="22" name="Rectangle 21"/>
            <p:cNvSpPr/>
            <p:nvPr/>
          </p:nvSpPr>
          <p:spPr>
            <a:xfrm>
              <a:off x="4796118" y="5139018"/>
              <a:ext cx="1232647" cy="72838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t>EmailService</a:t>
              </a:r>
              <a:endParaRPr lang="en-US" sz="1200" dirty="0"/>
            </a:p>
          </p:txBody>
        </p:sp>
        <p:cxnSp>
          <p:nvCxnSpPr>
            <p:cNvPr id="23" name="Elbow Connector 22"/>
            <p:cNvCxnSpPr>
              <a:stCxn id="22" idx="3"/>
              <a:endCxn id="21" idx="1"/>
            </p:cNvCxnSpPr>
            <p:nvPr/>
          </p:nvCxnSpPr>
          <p:spPr>
            <a:xfrm>
              <a:off x="6028765" y="5503209"/>
              <a:ext cx="168088" cy="1168"/>
            </a:xfrm>
            <a:prstGeom prst="bentConnector3">
              <a:avLst>
                <a:gd name="adj1" fmla="val 50000"/>
              </a:avLst>
            </a:prstGeom>
            <a:ln>
              <a:tailEnd type="arrow"/>
            </a:ln>
          </p:spPr>
          <p:style>
            <a:lnRef idx="1">
              <a:schemeClr val="dk1"/>
            </a:lnRef>
            <a:fillRef idx="0">
              <a:schemeClr val="dk1"/>
            </a:fillRef>
            <a:effectRef idx="0">
              <a:schemeClr val="dk1"/>
            </a:effectRef>
            <a:fontRef idx="minor">
              <a:schemeClr val="tx1"/>
            </a:fontRef>
          </p:style>
        </p:cxnSp>
      </p:grpSp>
      <p:sp>
        <p:nvSpPr>
          <p:cNvPr id="24" name="Title 1"/>
          <p:cNvSpPr txBox="1">
            <a:spLocks/>
          </p:cNvSpPr>
          <p:nvPr/>
        </p:nvSpPr>
        <p:spPr bwMode="auto">
          <a:xfrm>
            <a:off x="0" y="407987"/>
            <a:ext cx="9144000" cy="1145321"/>
          </a:xfrm>
          <a:prstGeom prst="rect">
            <a:avLst/>
          </a:prstGeom>
          <a:noFill/>
          <a:ln>
            <a:miter lim="800000"/>
            <a:headEnd/>
            <a:tailEnd/>
          </a:ln>
        </p:spPr>
        <p:txBody>
          <a:bodyPr vert="horz" wrap="square" lIns="91440" tIns="45720" rIns="91440" bIns="45720" numCol="1" rtlCol="0" anchor="t" anchorCtr="0" compatLnSpc="1">
            <a:prstTxWarp prst="textNoShape">
              <a:avLst/>
            </a:prstTxWarp>
            <a:noAutofit/>
          </a:bodyPr>
          <a:lstStyle>
            <a:lvl1pPr algn="l" defTabSz="914400" rtl="0" eaLnBrk="1" latinLnBrk="0" hangingPunct="1">
              <a:spcBef>
                <a:spcPct val="0"/>
              </a:spcBef>
              <a:buNone/>
              <a:defRPr sz="5400" kern="1200" cap="all" spc="-100" baseline="0">
                <a:solidFill>
                  <a:schemeClr val="tx2"/>
                </a:solidFill>
                <a:latin typeface="+mj-lt"/>
                <a:ea typeface="+mj-ea"/>
                <a:cs typeface="+mj-cs"/>
              </a:defRPr>
            </a:lvl1pPr>
          </a:lstStyle>
          <a:p>
            <a:r>
              <a:rPr lang="en-US" dirty="0" smtClean="0"/>
              <a:t>Why? … Coupling</a:t>
            </a:r>
          </a:p>
        </p:txBody>
      </p:sp>
    </p:spTree>
    <p:extLst>
      <p:ext uri="{BB962C8B-B14F-4D97-AF65-F5344CB8AC3E}">
        <p14:creationId xmlns:p14="http://schemas.microsoft.com/office/powerpoint/2010/main" val="1738943047"/>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1"/>
          <p:cNvSpPr txBox="1">
            <a:spLocks/>
          </p:cNvSpPr>
          <p:nvPr/>
        </p:nvSpPr>
        <p:spPr bwMode="auto">
          <a:xfrm>
            <a:off x="0" y="407987"/>
            <a:ext cx="9144000" cy="1145321"/>
          </a:xfrm>
          <a:prstGeom prst="rect">
            <a:avLst/>
          </a:prstGeom>
          <a:noFill/>
          <a:ln>
            <a:miter lim="800000"/>
            <a:headEnd/>
            <a:tailEnd/>
          </a:ln>
        </p:spPr>
        <p:txBody>
          <a:bodyPr vert="horz" wrap="square" lIns="91440" tIns="45720" rIns="91440" bIns="45720" numCol="1" rtlCol="0" anchor="t" anchorCtr="0" compatLnSpc="1">
            <a:prstTxWarp prst="textNoShape">
              <a:avLst/>
            </a:prstTxWarp>
            <a:noAutofit/>
          </a:bodyPr>
          <a:lstStyle>
            <a:lvl1pPr algn="l" defTabSz="914400" rtl="0" eaLnBrk="1" latinLnBrk="0" hangingPunct="1">
              <a:spcBef>
                <a:spcPct val="0"/>
              </a:spcBef>
              <a:buNone/>
              <a:defRPr sz="5400" kern="1200" cap="all" spc="-100" baseline="0">
                <a:solidFill>
                  <a:schemeClr val="tx2"/>
                </a:solidFill>
                <a:latin typeface="+mj-lt"/>
                <a:ea typeface="+mj-ea"/>
                <a:cs typeface="+mj-cs"/>
              </a:defRPr>
            </a:lvl1pPr>
          </a:lstStyle>
          <a:p>
            <a:r>
              <a:rPr lang="en-US" dirty="0" smtClean="0"/>
              <a:t>Why? … Cohesion</a:t>
            </a:r>
          </a:p>
        </p:txBody>
      </p:sp>
      <p:grpSp>
        <p:nvGrpSpPr>
          <p:cNvPr id="2" name="Group 1"/>
          <p:cNvGrpSpPr/>
          <p:nvPr/>
        </p:nvGrpSpPr>
        <p:grpSpPr>
          <a:xfrm>
            <a:off x="1714500" y="2026024"/>
            <a:ext cx="5715000" cy="3841376"/>
            <a:chOff x="1714500" y="2026024"/>
            <a:chExt cx="5715000" cy="3841376"/>
          </a:xfrm>
        </p:grpSpPr>
        <p:sp>
          <p:nvSpPr>
            <p:cNvPr id="27" name="Rectangle 26"/>
            <p:cNvSpPr/>
            <p:nvPr/>
          </p:nvSpPr>
          <p:spPr>
            <a:xfrm>
              <a:off x="2324100" y="2362200"/>
              <a:ext cx="3733800" cy="728382"/>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200" dirty="0" smtClean="0"/>
                <a:t>EmailProcessingService</a:t>
              </a:r>
              <a:endParaRPr lang="en-US" sz="1200" dirty="0"/>
            </a:p>
          </p:txBody>
        </p:sp>
        <p:sp>
          <p:nvSpPr>
            <p:cNvPr id="28" name="Down Arrow Callout 27"/>
            <p:cNvSpPr/>
            <p:nvPr/>
          </p:nvSpPr>
          <p:spPr>
            <a:xfrm>
              <a:off x="2324100" y="2026024"/>
              <a:ext cx="1680882" cy="504265"/>
            </a:xfrm>
            <a:prstGeom prst="downArrowCallou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t>IMessageInfo</a:t>
              </a:r>
            </a:p>
            <a:p>
              <a:pPr algn="ctr"/>
              <a:r>
                <a:rPr lang="en-US" sz="1200" dirty="0" smtClean="0"/>
                <a:t>Retriever</a:t>
              </a:r>
              <a:endParaRPr lang="en-US" sz="1200" dirty="0"/>
            </a:p>
          </p:txBody>
        </p:sp>
        <p:sp>
          <p:nvSpPr>
            <p:cNvPr id="29" name="Down Arrow Callout 28"/>
            <p:cNvSpPr/>
            <p:nvPr/>
          </p:nvSpPr>
          <p:spPr>
            <a:xfrm>
              <a:off x="4377018" y="2026024"/>
              <a:ext cx="1680882" cy="504265"/>
            </a:xfrm>
            <a:prstGeom prst="downArrowCallou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t>IEmailSender</a:t>
              </a:r>
              <a:endParaRPr lang="en-US" sz="1200" dirty="0"/>
            </a:p>
          </p:txBody>
        </p:sp>
        <p:sp>
          <p:nvSpPr>
            <p:cNvPr id="30" name="Rectangle 29"/>
            <p:cNvSpPr/>
            <p:nvPr/>
          </p:nvSpPr>
          <p:spPr>
            <a:xfrm>
              <a:off x="6196853" y="3738282"/>
              <a:ext cx="1232647" cy="72838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t>IMessage</a:t>
              </a:r>
            </a:p>
            <a:p>
              <a:pPr algn="ctr"/>
              <a:r>
                <a:rPr lang="en-US" sz="1200" dirty="0" smtClean="0"/>
                <a:t>Info</a:t>
              </a:r>
            </a:p>
            <a:p>
              <a:pPr algn="ctr"/>
              <a:r>
                <a:rPr lang="en-US" sz="1200" dirty="0" smtClean="0"/>
                <a:t>Retriever</a:t>
              </a:r>
              <a:endParaRPr lang="en-US" sz="1200" dirty="0"/>
            </a:p>
          </p:txBody>
        </p:sp>
        <p:sp>
          <p:nvSpPr>
            <p:cNvPr id="31" name="Snip Single Corner Rectangle 30"/>
            <p:cNvSpPr/>
            <p:nvPr/>
          </p:nvSpPr>
          <p:spPr>
            <a:xfrm>
              <a:off x="1714500" y="3290047"/>
              <a:ext cx="1232647" cy="728382"/>
            </a:xfrm>
            <a:prstGeom prst="snip1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t>Flat File</a:t>
              </a:r>
              <a:endParaRPr lang="en-US" sz="1200" dirty="0"/>
            </a:p>
          </p:txBody>
        </p:sp>
        <p:sp>
          <p:nvSpPr>
            <p:cNvPr id="32" name="Snip Single Corner Rectangle 31"/>
            <p:cNvSpPr/>
            <p:nvPr/>
          </p:nvSpPr>
          <p:spPr>
            <a:xfrm>
              <a:off x="1714500" y="4186518"/>
              <a:ext cx="1232647" cy="728382"/>
            </a:xfrm>
            <a:prstGeom prst="snip1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t>XML File</a:t>
              </a:r>
              <a:endParaRPr lang="en-US" sz="1200" dirty="0"/>
            </a:p>
          </p:txBody>
        </p:sp>
        <p:cxnSp>
          <p:nvCxnSpPr>
            <p:cNvPr id="33" name="Elbow Connector 32"/>
            <p:cNvCxnSpPr>
              <a:stCxn id="31" idx="0"/>
              <a:endCxn id="35" idx="1"/>
            </p:cNvCxnSpPr>
            <p:nvPr/>
          </p:nvCxnSpPr>
          <p:spPr>
            <a:xfrm>
              <a:off x="2947147" y="3654238"/>
              <a:ext cx="392206" cy="896471"/>
            </a:xfrm>
            <a:prstGeom prst="bentConnector3">
              <a:avLst>
                <a:gd name="adj1" fmla="val 50000"/>
              </a:avLst>
            </a:prstGeom>
            <a:ln>
              <a:tailEnd type="arrow"/>
            </a:ln>
          </p:spPr>
          <p:style>
            <a:lnRef idx="1">
              <a:schemeClr val="dk1"/>
            </a:lnRef>
            <a:fillRef idx="0">
              <a:schemeClr val="dk1"/>
            </a:fillRef>
            <a:effectRef idx="0">
              <a:schemeClr val="dk1"/>
            </a:effectRef>
            <a:fontRef idx="minor">
              <a:schemeClr val="tx1"/>
            </a:fontRef>
          </p:style>
        </p:cxnSp>
        <p:cxnSp>
          <p:nvCxnSpPr>
            <p:cNvPr id="34" name="Elbow Connector 33"/>
            <p:cNvCxnSpPr>
              <a:stCxn id="32" idx="0"/>
              <a:endCxn id="35" idx="1"/>
            </p:cNvCxnSpPr>
            <p:nvPr/>
          </p:nvCxnSpPr>
          <p:spPr>
            <a:xfrm>
              <a:off x="2947147" y="4550709"/>
              <a:ext cx="392206" cy="1168"/>
            </a:xfrm>
            <a:prstGeom prst="bentConnector3">
              <a:avLst>
                <a:gd name="adj1" fmla="val 50000"/>
              </a:avLst>
            </a:prstGeom>
            <a:ln>
              <a:tailEnd type="arrow"/>
            </a:ln>
          </p:spPr>
          <p:style>
            <a:lnRef idx="1">
              <a:schemeClr val="dk1"/>
            </a:lnRef>
            <a:fillRef idx="0">
              <a:schemeClr val="dk1"/>
            </a:fillRef>
            <a:effectRef idx="0">
              <a:schemeClr val="dk1"/>
            </a:effectRef>
            <a:fontRef idx="minor">
              <a:schemeClr val="tx1"/>
            </a:fontRef>
          </p:style>
        </p:cxnSp>
        <p:sp>
          <p:nvSpPr>
            <p:cNvPr id="35" name="Rectangle 34"/>
            <p:cNvSpPr/>
            <p:nvPr/>
          </p:nvSpPr>
          <p:spPr>
            <a:xfrm>
              <a:off x="3339353" y="4186518"/>
              <a:ext cx="1232647" cy="72838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t>IFileFormat Reader</a:t>
              </a:r>
              <a:endParaRPr lang="en-US" sz="1200" dirty="0"/>
            </a:p>
          </p:txBody>
        </p:sp>
        <p:cxnSp>
          <p:nvCxnSpPr>
            <p:cNvPr id="36" name="Elbow Connector 35"/>
            <p:cNvCxnSpPr>
              <a:stCxn id="37" idx="3"/>
              <a:endCxn id="30" idx="1"/>
            </p:cNvCxnSpPr>
            <p:nvPr/>
          </p:nvCxnSpPr>
          <p:spPr>
            <a:xfrm flipV="1">
              <a:off x="6028765" y="4102474"/>
              <a:ext cx="168088" cy="448235"/>
            </a:xfrm>
            <a:prstGeom prst="bentConnector3">
              <a:avLst>
                <a:gd name="adj1" fmla="val 50000"/>
              </a:avLst>
            </a:prstGeom>
            <a:ln>
              <a:tailEnd type="arrow"/>
            </a:ln>
          </p:spPr>
          <p:style>
            <a:lnRef idx="1">
              <a:schemeClr val="dk1"/>
            </a:lnRef>
            <a:fillRef idx="0">
              <a:schemeClr val="dk1"/>
            </a:fillRef>
            <a:effectRef idx="0">
              <a:schemeClr val="dk1"/>
            </a:effectRef>
            <a:fontRef idx="minor">
              <a:schemeClr val="tx1"/>
            </a:fontRef>
          </p:style>
        </p:cxnSp>
        <p:sp>
          <p:nvSpPr>
            <p:cNvPr id="37" name="Rectangle 36"/>
            <p:cNvSpPr/>
            <p:nvPr/>
          </p:nvSpPr>
          <p:spPr>
            <a:xfrm>
              <a:off x="4796118" y="4186518"/>
              <a:ext cx="1232647" cy="728382"/>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200" dirty="0" smtClean="0"/>
                <a:t>FileReader</a:t>
              </a:r>
            </a:p>
            <a:p>
              <a:pPr algn="ctr"/>
              <a:r>
                <a:rPr lang="en-US" sz="1200" dirty="0" smtClean="0"/>
                <a:t>Service</a:t>
              </a:r>
              <a:endParaRPr lang="en-US" sz="1200" dirty="0"/>
            </a:p>
          </p:txBody>
        </p:sp>
        <p:cxnSp>
          <p:nvCxnSpPr>
            <p:cNvPr id="38" name="Elbow Connector 37"/>
            <p:cNvCxnSpPr>
              <a:stCxn id="35" idx="3"/>
              <a:endCxn id="37" idx="1"/>
            </p:cNvCxnSpPr>
            <p:nvPr/>
          </p:nvCxnSpPr>
          <p:spPr>
            <a:xfrm>
              <a:off x="4572000" y="4550709"/>
              <a:ext cx="224118" cy="1168"/>
            </a:xfrm>
            <a:prstGeom prst="bentConnector3">
              <a:avLst>
                <a:gd name="adj1" fmla="val 50000"/>
              </a:avLst>
            </a:prstGeom>
            <a:ln>
              <a:tailEnd type="arrow"/>
            </a:ln>
          </p:spPr>
          <p:style>
            <a:lnRef idx="1">
              <a:schemeClr val="dk1"/>
            </a:lnRef>
            <a:fillRef idx="0">
              <a:schemeClr val="dk1"/>
            </a:fillRef>
            <a:effectRef idx="0">
              <a:schemeClr val="dk1"/>
            </a:effectRef>
            <a:fontRef idx="minor">
              <a:schemeClr val="tx1"/>
            </a:fontRef>
          </p:style>
        </p:cxnSp>
        <p:sp>
          <p:nvSpPr>
            <p:cNvPr id="39" name="Can 38"/>
            <p:cNvSpPr/>
            <p:nvPr/>
          </p:nvSpPr>
          <p:spPr>
            <a:xfrm>
              <a:off x="3451412" y="3234018"/>
              <a:ext cx="896471" cy="728382"/>
            </a:xfrm>
            <a:prstGeom prst="ca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t>Database</a:t>
              </a:r>
              <a:endParaRPr lang="en-US" sz="1200" dirty="0"/>
            </a:p>
          </p:txBody>
        </p:sp>
        <p:cxnSp>
          <p:nvCxnSpPr>
            <p:cNvPr id="40" name="Elbow Connector 39"/>
            <p:cNvCxnSpPr>
              <a:stCxn id="39" idx="4"/>
              <a:endCxn id="41" idx="1"/>
            </p:cNvCxnSpPr>
            <p:nvPr/>
          </p:nvCxnSpPr>
          <p:spPr>
            <a:xfrm>
              <a:off x="4347882" y="3598209"/>
              <a:ext cx="448235" cy="1168"/>
            </a:xfrm>
            <a:prstGeom prst="bentConnector3">
              <a:avLst>
                <a:gd name="adj1" fmla="val 50000"/>
              </a:avLst>
            </a:prstGeom>
            <a:ln>
              <a:tailEnd type="arrow"/>
            </a:ln>
          </p:spPr>
          <p:style>
            <a:lnRef idx="1">
              <a:schemeClr val="dk1"/>
            </a:lnRef>
            <a:fillRef idx="0">
              <a:schemeClr val="dk1"/>
            </a:fillRef>
            <a:effectRef idx="0">
              <a:schemeClr val="dk1"/>
            </a:effectRef>
            <a:fontRef idx="minor">
              <a:schemeClr val="tx1"/>
            </a:fontRef>
          </p:style>
        </p:cxnSp>
        <p:sp>
          <p:nvSpPr>
            <p:cNvPr id="41" name="Rectangle 40"/>
            <p:cNvSpPr/>
            <p:nvPr/>
          </p:nvSpPr>
          <p:spPr>
            <a:xfrm>
              <a:off x="4796118" y="3234018"/>
              <a:ext cx="1232647" cy="728382"/>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200" dirty="0" smtClean="0"/>
                <a:t>Database</a:t>
              </a:r>
            </a:p>
            <a:p>
              <a:pPr algn="ctr"/>
              <a:r>
                <a:rPr lang="en-US" sz="1200" dirty="0" smtClean="0"/>
                <a:t>Reader</a:t>
              </a:r>
            </a:p>
            <a:p>
              <a:pPr algn="ctr"/>
              <a:r>
                <a:rPr lang="en-US" sz="1200" dirty="0" smtClean="0"/>
                <a:t>Service</a:t>
              </a:r>
              <a:endParaRPr lang="en-US" sz="1200" dirty="0"/>
            </a:p>
          </p:txBody>
        </p:sp>
        <p:cxnSp>
          <p:nvCxnSpPr>
            <p:cNvPr id="42" name="Elbow Connector 41"/>
            <p:cNvCxnSpPr>
              <a:stCxn id="41" idx="3"/>
              <a:endCxn id="30" idx="1"/>
            </p:cNvCxnSpPr>
            <p:nvPr/>
          </p:nvCxnSpPr>
          <p:spPr>
            <a:xfrm>
              <a:off x="6028765" y="3598209"/>
              <a:ext cx="168088" cy="504265"/>
            </a:xfrm>
            <a:prstGeom prst="bentConnector3">
              <a:avLst>
                <a:gd name="adj1" fmla="val 50000"/>
              </a:avLst>
            </a:prstGeom>
            <a:ln>
              <a:tailEnd type="arrow"/>
            </a:ln>
          </p:spPr>
          <p:style>
            <a:lnRef idx="1">
              <a:schemeClr val="dk1"/>
            </a:lnRef>
            <a:fillRef idx="0">
              <a:schemeClr val="dk1"/>
            </a:fillRef>
            <a:effectRef idx="0">
              <a:schemeClr val="dk1"/>
            </a:effectRef>
            <a:fontRef idx="minor">
              <a:schemeClr val="tx1"/>
            </a:fontRef>
          </p:style>
        </p:cxnSp>
        <p:sp>
          <p:nvSpPr>
            <p:cNvPr id="43" name="Rectangle 42"/>
            <p:cNvSpPr/>
            <p:nvPr/>
          </p:nvSpPr>
          <p:spPr>
            <a:xfrm>
              <a:off x="6196853" y="5139018"/>
              <a:ext cx="1232647" cy="72838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t>IEmail</a:t>
              </a:r>
            </a:p>
            <a:p>
              <a:pPr algn="ctr"/>
              <a:r>
                <a:rPr lang="en-US" sz="1200" dirty="0" smtClean="0"/>
                <a:t>Service</a:t>
              </a:r>
              <a:endParaRPr lang="en-US" sz="1200" dirty="0"/>
            </a:p>
          </p:txBody>
        </p:sp>
        <p:sp>
          <p:nvSpPr>
            <p:cNvPr id="44" name="Rectangle 43"/>
            <p:cNvSpPr/>
            <p:nvPr/>
          </p:nvSpPr>
          <p:spPr>
            <a:xfrm>
              <a:off x="4796118" y="5139018"/>
              <a:ext cx="1232647" cy="728382"/>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200" dirty="0" smtClean="0"/>
                <a:t>EmailService</a:t>
              </a:r>
              <a:endParaRPr lang="en-US" sz="1200" dirty="0"/>
            </a:p>
          </p:txBody>
        </p:sp>
        <p:cxnSp>
          <p:nvCxnSpPr>
            <p:cNvPr id="45" name="Elbow Connector 44"/>
            <p:cNvCxnSpPr>
              <a:stCxn id="44" idx="3"/>
              <a:endCxn id="43" idx="1"/>
            </p:cNvCxnSpPr>
            <p:nvPr/>
          </p:nvCxnSpPr>
          <p:spPr>
            <a:xfrm>
              <a:off x="6028765" y="5503209"/>
              <a:ext cx="168088" cy="1168"/>
            </a:xfrm>
            <a:prstGeom prst="bentConnector3">
              <a:avLst>
                <a:gd name="adj1" fmla="val 50000"/>
              </a:avLst>
            </a:prstGeom>
            <a:ln>
              <a:tailEnd type="arrow"/>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1248822544"/>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1"/>
          <p:cNvSpPr txBox="1">
            <a:spLocks/>
          </p:cNvSpPr>
          <p:nvPr/>
        </p:nvSpPr>
        <p:spPr bwMode="auto">
          <a:xfrm>
            <a:off x="0" y="407987"/>
            <a:ext cx="9144000" cy="1145321"/>
          </a:xfrm>
          <a:prstGeom prst="rect">
            <a:avLst/>
          </a:prstGeom>
          <a:noFill/>
          <a:ln>
            <a:miter lim="800000"/>
            <a:headEnd/>
            <a:tailEnd/>
          </a:ln>
        </p:spPr>
        <p:txBody>
          <a:bodyPr vert="horz" wrap="square" lIns="91440" tIns="45720" rIns="91440" bIns="45720" numCol="1" rtlCol="0" anchor="t" anchorCtr="0" compatLnSpc="1">
            <a:prstTxWarp prst="textNoShape">
              <a:avLst/>
            </a:prstTxWarp>
            <a:noAutofit/>
          </a:bodyPr>
          <a:lstStyle>
            <a:lvl1pPr algn="l" defTabSz="914400" rtl="0" eaLnBrk="1" latinLnBrk="0" hangingPunct="1">
              <a:spcBef>
                <a:spcPct val="0"/>
              </a:spcBef>
              <a:buNone/>
              <a:defRPr sz="5400" kern="1200" cap="all" spc="-100" baseline="0">
                <a:solidFill>
                  <a:schemeClr val="tx2"/>
                </a:solidFill>
                <a:latin typeface="+mj-lt"/>
                <a:ea typeface="+mj-ea"/>
                <a:cs typeface="+mj-cs"/>
              </a:defRPr>
            </a:lvl1pPr>
          </a:lstStyle>
          <a:p>
            <a:r>
              <a:rPr lang="en-US" dirty="0" smtClean="0"/>
              <a:t>Why? … Encapsulation</a:t>
            </a:r>
          </a:p>
        </p:txBody>
      </p:sp>
      <p:grpSp>
        <p:nvGrpSpPr>
          <p:cNvPr id="2" name="Group 1"/>
          <p:cNvGrpSpPr/>
          <p:nvPr/>
        </p:nvGrpSpPr>
        <p:grpSpPr>
          <a:xfrm>
            <a:off x="1714500" y="2026024"/>
            <a:ext cx="5715000" cy="3841376"/>
            <a:chOff x="1714500" y="2026024"/>
            <a:chExt cx="5715000" cy="3841376"/>
          </a:xfrm>
        </p:grpSpPr>
        <p:sp>
          <p:nvSpPr>
            <p:cNvPr id="4" name="Rectangle 3"/>
            <p:cNvSpPr/>
            <p:nvPr/>
          </p:nvSpPr>
          <p:spPr>
            <a:xfrm>
              <a:off x="2324100" y="2362200"/>
              <a:ext cx="3733800" cy="728382"/>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200" dirty="0" smtClean="0"/>
                <a:t>EmailProcessingService</a:t>
              </a:r>
              <a:endParaRPr lang="en-US" sz="1200" dirty="0"/>
            </a:p>
          </p:txBody>
        </p:sp>
        <p:sp>
          <p:nvSpPr>
            <p:cNvPr id="5" name="Down Arrow Callout 4"/>
            <p:cNvSpPr/>
            <p:nvPr/>
          </p:nvSpPr>
          <p:spPr>
            <a:xfrm>
              <a:off x="2324100" y="2026024"/>
              <a:ext cx="1680882" cy="504265"/>
            </a:xfrm>
            <a:prstGeom prst="downArrowCallou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t>IMessageInfo</a:t>
              </a:r>
            </a:p>
            <a:p>
              <a:pPr algn="ctr"/>
              <a:r>
                <a:rPr lang="en-US" sz="1200" dirty="0" smtClean="0"/>
                <a:t>Retriever</a:t>
              </a:r>
              <a:endParaRPr lang="en-US" sz="1200" dirty="0"/>
            </a:p>
          </p:txBody>
        </p:sp>
        <p:sp>
          <p:nvSpPr>
            <p:cNvPr id="6" name="Down Arrow Callout 5"/>
            <p:cNvSpPr/>
            <p:nvPr/>
          </p:nvSpPr>
          <p:spPr>
            <a:xfrm>
              <a:off x="4377018" y="2026024"/>
              <a:ext cx="1680882" cy="504265"/>
            </a:xfrm>
            <a:prstGeom prst="downArrowCallou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t>IEmailSender</a:t>
              </a:r>
              <a:endParaRPr lang="en-US" sz="1200" dirty="0"/>
            </a:p>
          </p:txBody>
        </p:sp>
        <p:sp>
          <p:nvSpPr>
            <p:cNvPr id="7" name="Rectangle 6"/>
            <p:cNvSpPr/>
            <p:nvPr/>
          </p:nvSpPr>
          <p:spPr>
            <a:xfrm>
              <a:off x="6196853" y="3738282"/>
              <a:ext cx="1232647" cy="728382"/>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200" dirty="0" smtClean="0"/>
                <a:t>IMessage</a:t>
              </a:r>
            </a:p>
            <a:p>
              <a:pPr algn="ctr"/>
              <a:r>
                <a:rPr lang="en-US" sz="1200" dirty="0" smtClean="0"/>
                <a:t>Info</a:t>
              </a:r>
            </a:p>
            <a:p>
              <a:pPr algn="ctr"/>
              <a:r>
                <a:rPr lang="en-US" sz="1200" dirty="0" smtClean="0"/>
                <a:t>Retriever</a:t>
              </a:r>
              <a:endParaRPr lang="en-US" sz="1200" dirty="0"/>
            </a:p>
          </p:txBody>
        </p:sp>
        <p:sp>
          <p:nvSpPr>
            <p:cNvPr id="8" name="Snip Single Corner Rectangle 7"/>
            <p:cNvSpPr/>
            <p:nvPr/>
          </p:nvSpPr>
          <p:spPr>
            <a:xfrm>
              <a:off x="1714500" y="3290047"/>
              <a:ext cx="1232647" cy="728382"/>
            </a:xfrm>
            <a:prstGeom prst="snip1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t>Flat File</a:t>
              </a:r>
              <a:endParaRPr lang="en-US" sz="1200" dirty="0"/>
            </a:p>
          </p:txBody>
        </p:sp>
        <p:sp>
          <p:nvSpPr>
            <p:cNvPr id="9" name="Snip Single Corner Rectangle 8"/>
            <p:cNvSpPr/>
            <p:nvPr/>
          </p:nvSpPr>
          <p:spPr>
            <a:xfrm>
              <a:off x="1714500" y="4186518"/>
              <a:ext cx="1232647" cy="728382"/>
            </a:xfrm>
            <a:prstGeom prst="snip1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t>XML File</a:t>
              </a:r>
              <a:endParaRPr lang="en-US" sz="1200" dirty="0"/>
            </a:p>
          </p:txBody>
        </p:sp>
        <p:cxnSp>
          <p:nvCxnSpPr>
            <p:cNvPr id="10" name="Elbow Connector 9"/>
            <p:cNvCxnSpPr>
              <a:stCxn id="8" idx="0"/>
              <a:endCxn id="12" idx="1"/>
            </p:cNvCxnSpPr>
            <p:nvPr/>
          </p:nvCxnSpPr>
          <p:spPr>
            <a:xfrm>
              <a:off x="2947147" y="3654238"/>
              <a:ext cx="392206" cy="896471"/>
            </a:xfrm>
            <a:prstGeom prst="bentConnector3">
              <a:avLst>
                <a:gd name="adj1" fmla="val 50000"/>
              </a:avLst>
            </a:prstGeom>
            <a:ln>
              <a:tailEnd type="arrow"/>
            </a:ln>
          </p:spPr>
          <p:style>
            <a:lnRef idx="1">
              <a:schemeClr val="dk1"/>
            </a:lnRef>
            <a:fillRef idx="0">
              <a:schemeClr val="dk1"/>
            </a:fillRef>
            <a:effectRef idx="0">
              <a:schemeClr val="dk1"/>
            </a:effectRef>
            <a:fontRef idx="minor">
              <a:schemeClr val="tx1"/>
            </a:fontRef>
          </p:style>
        </p:cxnSp>
        <p:cxnSp>
          <p:nvCxnSpPr>
            <p:cNvPr id="11" name="Elbow Connector 10"/>
            <p:cNvCxnSpPr>
              <a:stCxn id="9" idx="0"/>
              <a:endCxn id="12" idx="1"/>
            </p:cNvCxnSpPr>
            <p:nvPr/>
          </p:nvCxnSpPr>
          <p:spPr>
            <a:xfrm>
              <a:off x="2947147" y="4550709"/>
              <a:ext cx="392206" cy="1168"/>
            </a:xfrm>
            <a:prstGeom prst="bentConnector3">
              <a:avLst>
                <a:gd name="adj1" fmla="val 50000"/>
              </a:avLst>
            </a:prstGeom>
            <a:ln>
              <a:tailEnd type="arrow"/>
            </a:ln>
          </p:spPr>
          <p:style>
            <a:lnRef idx="1">
              <a:schemeClr val="dk1"/>
            </a:lnRef>
            <a:fillRef idx="0">
              <a:schemeClr val="dk1"/>
            </a:fillRef>
            <a:effectRef idx="0">
              <a:schemeClr val="dk1"/>
            </a:effectRef>
            <a:fontRef idx="minor">
              <a:schemeClr val="tx1"/>
            </a:fontRef>
          </p:style>
        </p:cxnSp>
        <p:sp>
          <p:nvSpPr>
            <p:cNvPr id="12" name="Rectangle 11"/>
            <p:cNvSpPr/>
            <p:nvPr/>
          </p:nvSpPr>
          <p:spPr>
            <a:xfrm>
              <a:off x="3339353" y="4186518"/>
              <a:ext cx="1232647" cy="728382"/>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200" dirty="0" smtClean="0"/>
                <a:t>IFileFormat Reader</a:t>
              </a:r>
              <a:endParaRPr lang="en-US" sz="1200" dirty="0"/>
            </a:p>
          </p:txBody>
        </p:sp>
        <p:cxnSp>
          <p:nvCxnSpPr>
            <p:cNvPr id="13" name="Elbow Connector 12"/>
            <p:cNvCxnSpPr>
              <a:stCxn id="14" idx="3"/>
              <a:endCxn id="7" idx="1"/>
            </p:cNvCxnSpPr>
            <p:nvPr/>
          </p:nvCxnSpPr>
          <p:spPr>
            <a:xfrm flipV="1">
              <a:off x="6028765" y="4102474"/>
              <a:ext cx="168088" cy="448235"/>
            </a:xfrm>
            <a:prstGeom prst="bentConnector3">
              <a:avLst>
                <a:gd name="adj1" fmla="val 50000"/>
              </a:avLst>
            </a:prstGeom>
            <a:ln>
              <a:tailEnd type="arrow"/>
            </a:ln>
          </p:spPr>
          <p:style>
            <a:lnRef idx="1">
              <a:schemeClr val="dk1"/>
            </a:lnRef>
            <a:fillRef idx="0">
              <a:schemeClr val="dk1"/>
            </a:fillRef>
            <a:effectRef idx="0">
              <a:schemeClr val="dk1"/>
            </a:effectRef>
            <a:fontRef idx="minor">
              <a:schemeClr val="tx1"/>
            </a:fontRef>
          </p:style>
        </p:cxnSp>
        <p:sp>
          <p:nvSpPr>
            <p:cNvPr id="14" name="Rectangle 13"/>
            <p:cNvSpPr/>
            <p:nvPr/>
          </p:nvSpPr>
          <p:spPr>
            <a:xfrm>
              <a:off x="4796118" y="4186518"/>
              <a:ext cx="1232647" cy="728382"/>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200" dirty="0" smtClean="0"/>
                <a:t>FileReader</a:t>
              </a:r>
            </a:p>
            <a:p>
              <a:pPr algn="ctr"/>
              <a:r>
                <a:rPr lang="en-US" sz="1200" dirty="0" smtClean="0"/>
                <a:t>Service</a:t>
              </a:r>
              <a:endParaRPr lang="en-US" sz="1200" dirty="0"/>
            </a:p>
          </p:txBody>
        </p:sp>
        <p:cxnSp>
          <p:nvCxnSpPr>
            <p:cNvPr id="15" name="Elbow Connector 14"/>
            <p:cNvCxnSpPr>
              <a:stCxn id="12" idx="3"/>
              <a:endCxn id="14" idx="1"/>
            </p:cNvCxnSpPr>
            <p:nvPr/>
          </p:nvCxnSpPr>
          <p:spPr>
            <a:xfrm>
              <a:off x="4572000" y="4550709"/>
              <a:ext cx="224118" cy="1168"/>
            </a:xfrm>
            <a:prstGeom prst="bentConnector3">
              <a:avLst>
                <a:gd name="adj1" fmla="val 50000"/>
              </a:avLst>
            </a:prstGeom>
            <a:ln>
              <a:tailEnd type="arrow"/>
            </a:ln>
          </p:spPr>
          <p:style>
            <a:lnRef idx="1">
              <a:schemeClr val="dk1"/>
            </a:lnRef>
            <a:fillRef idx="0">
              <a:schemeClr val="dk1"/>
            </a:fillRef>
            <a:effectRef idx="0">
              <a:schemeClr val="dk1"/>
            </a:effectRef>
            <a:fontRef idx="minor">
              <a:schemeClr val="tx1"/>
            </a:fontRef>
          </p:style>
        </p:cxnSp>
        <p:sp>
          <p:nvSpPr>
            <p:cNvPr id="16" name="Can 15"/>
            <p:cNvSpPr/>
            <p:nvPr/>
          </p:nvSpPr>
          <p:spPr>
            <a:xfrm>
              <a:off x="3451412" y="3234018"/>
              <a:ext cx="896471" cy="728382"/>
            </a:xfrm>
            <a:prstGeom prst="ca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t>Database</a:t>
              </a:r>
              <a:endParaRPr lang="en-US" sz="1200" dirty="0"/>
            </a:p>
          </p:txBody>
        </p:sp>
        <p:cxnSp>
          <p:nvCxnSpPr>
            <p:cNvPr id="17" name="Elbow Connector 16"/>
            <p:cNvCxnSpPr>
              <a:stCxn id="16" idx="4"/>
              <a:endCxn id="18" idx="1"/>
            </p:cNvCxnSpPr>
            <p:nvPr/>
          </p:nvCxnSpPr>
          <p:spPr>
            <a:xfrm>
              <a:off x="4347882" y="3598209"/>
              <a:ext cx="448235" cy="1168"/>
            </a:xfrm>
            <a:prstGeom prst="bentConnector3">
              <a:avLst>
                <a:gd name="adj1" fmla="val 50000"/>
              </a:avLst>
            </a:prstGeom>
            <a:ln>
              <a:tailEnd type="arrow"/>
            </a:ln>
          </p:spPr>
          <p:style>
            <a:lnRef idx="1">
              <a:schemeClr val="dk1"/>
            </a:lnRef>
            <a:fillRef idx="0">
              <a:schemeClr val="dk1"/>
            </a:fillRef>
            <a:effectRef idx="0">
              <a:schemeClr val="dk1"/>
            </a:effectRef>
            <a:fontRef idx="minor">
              <a:schemeClr val="tx1"/>
            </a:fontRef>
          </p:style>
        </p:cxnSp>
        <p:sp>
          <p:nvSpPr>
            <p:cNvPr id="18" name="Rectangle 17"/>
            <p:cNvSpPr/>
            <p:nvPr/>
          </p:nvSpPr>
          <p:spPr>
            <a:xfrm>
              <a:off x="4796118" y="3234018"/>
              <a:ext cx="1232647" cy="728382"/>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200" dirty="0" smtClean="0"/>
                <a:t>Database</a:t>
              </a:r>
            </a:p>
            <a:p>
              <a:pPr algn="ctr"/>
              <a:r>
                <a:rPr lang="en-US" sz="1200" dirty="0" smtClean="0"/>
                <a:t>Reader</a:t>
              </a:r>
            </a:p>
            <a:p>
              <a:pPr algn="ctr"/>
              <a:r>
                <a:rPr lang="en-US" sz="1200" dirty="0" smtClean="0"/>
                <a:t>Service</a:t>
              </a:r>
              <a:endParaRPr lang="en-US" sz="1200" dirty="0"/>
            </a:p>
          </p:txBody>
        </p:sp>
        <p:cxnSp>
          <p:nvCxnSpPr>
            <p:cNvPr id="19" name="Elbow Connector 18"/>
            <p:cNvCxnSpPr>
              <a:stCxn id="18" idx="3"/>
              <a:endCxn id="7" idx="1"/>
            </p:cNvCxnSpPr>
            <p:nvPr/>
          </p:nvCxnSpPr>
          <p:spPr>
            <a:xfrm>
              <a:off x="6028765" y="3598209"/>
              <a:ext cx="168088" cy="504265"/>
            </a:xfrm>
            <a:prstGeom prst="bentConnector3">
              <a:avLst>
                <a:gd name="adj1" fmla="val 50000"/>
              </a:avLst>
            </a:prstGeom>
            <a:ln>
              <a:tailEnd type="arrow"/>
            </a:ln>
          </p:spPr>
          <p:style>
            <a:lnRef idx="1">
              <a:schemeClr val="dk1"/>
            </a:lnRef>
            <a:fillRef idx="0">
              <a:schemeClr val="dk1"/>
            </a:fillRef>
            <a:effectRef idx="0">
              <a:schemeClr val="dk1"/>
            </a:effectRef>
            <a:fontRef idx="minor">
              <a:schemeClr val="tx1"/>
            </a:fontRef>
          </p:style>
        </p:cxnSp>
        <p:sp>
          <p:nvSpPr>
            <p:cNvPr id="20" name="Rectangle 19"/>
            <p:cNvSpPr/>
            <p:nvPr/>
          </p:nvSpPr>
          <p:spPr>
            <a:xfrm>
              <a:off x="6196853" y="5139018"/>
              <a:ext cx="1232647" cy="728382"/>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200" dirty="0" smtClean="0"/>
                <a:t>IEmail</a:t>
              </a:r>
            </a:p>
            <a:p>
              <a:pPr algn="ctr"/>
              <a:r>
                <a:rPr lang="en-US" sz="1200" dirty="0" smtClean="0"/>
                <a:t>Service</a:t>
              </a:r>
              <a:endParaRPr lang="en-US" sz="1200" dirty="0"/>
            </a:p>
          </p:txBody>
        </p:sp>
        <p:sp>
          <p:nvSpPr>
            <p:cNvPr id="21" name="Rectangle 20"/>
            <p:cNvSpPr/>
            <p:nvPr/>
          </p:nvSpPr>
          <p:spPr>
            <a:xfrm>
              <a:off x="4796118" y="5139018"/>
              <a:ext cx="1232647" cy="728382"/>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200" dirty="0" smtClean="0"/>
                <a:t>EmailService</a:t>
              </a:r>
              <a:endParaRPr lang="en-US" sz="1200" dirty="0"/>
            </a:p>
          </p:txBody>
        </p:sp>
        <p:cxnSp>
          <p:nvCxnSpPr>
            <p:cNvPr id="22" name="Elbow Connector 21"/>
            <p:cNvCxnSpPr>
              <a:stCxn id="21" idx="3"/>
              <a:endCxn id="20" idx="1"/>
            </p:cNvCxnSpPr>
            <p:nvPr/>
          </p:nvCxnSpPr>
          <p:spPr>
            <a:xfrm>
              <a:off x="6028765" y="5503209"/>
              <a:ext cx="168088" cy="1168"/>
            </a:xfrm>
            <a:prstGeom prst="bentConnector3">
              <a:avLst>
                <a:gd name="adj1" fmla="val 50000"/>
              </a:avLst>
            </a:prstGeom>
            <a:ln>
              <a:tailEnd type="arrow"/>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3730652150"/>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bwMode="auto">
          <a:xfrm>
            <a:off x="0" y="445432"/>
            <a:ext cx="9144000" cy="4202768"/>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a:defRPr/>
            </a:pPr>
            <a:endParaRPr lang="en-US"/>
          </a:p>
        </p:txBody>
      </p:sp>
      <p:sp>
        <p:nvSpPr>
          <p:cNvPr id="15" name="Rectangle 14"/>
          <p:cNvSpPr/>
          <p:nvPr/>
        </p:nvSpPr>
        <p:spPr bwMode="auto">
          <a:xfrm>
            <a:off x="0" y="4724400"/>
            <a:ext cx="9153525" cy="2133600"/>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defRPr/>
            </a:pPr>
            <a:endParaRPr lang="en-US"/>
          </a:p>
        </p:txBody>
      </p:sp>
      <p:sp>
        <p:nvSpPr>
          <p:cNvPr id="20" name="Rectangle 19"/>
          <p:cNvSpPr/>
          <p:nvPr/>
        </p:nvSpPr>
        <p:spPr bwMode="auto">
          <a:xfrm>
            <a:off x="112713" y="4800600"/>
            <a:ext cx="8907462" cy="1933575"/>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5127" name="Rectangle 8"/>
          <p:cNvSpPr>
            <a:spLocks noGrp="1" noChangeArrowheads="1"/>
          </p:cNvSpPr>
          <p:nvPr>
            <p:ph type="title" idx="4294967295"/>
          </p:nvPr>
        </p:nvSpPr>
        <p:spPr bwMode="auto">
          <a:xfrm>
            <a:off x="0" y="445432"/>
            <a:ext cx="8915400" cy="673756"/>
          </a:xfrm>
          <a:prstGeom prst="rect">
            <a:avLst/>
          </a:prstGeom>
          <a:noFill/>
          <a:ln>
            <a:miter lim="800000"/>
            <a:headEnd/>
            <a:tailEnd/>
          </a:ln>
        </p:spPr>
        <p:txBody>
          <a:bodyPr>
            <a:normAutofit/>
          </a:bodyPr>
          <a:lstStyle/>
          <a:p>
            <a:pPr eaLnBrk="1" hangingPunct="1"/>
            <a:r>
              <a:rPr lang="en-US" sz="3600" dirty="0" smtClean="0">
                <a:solidFill>
                  <a:schemeClr val="bg1"/>
                </a:solidFill>
              </a:rPr>
              <a:t>Additional Resources</a:t>
            </a:r>
          </a:p>
        </p:txBody>
      </p:sp>
      <p:sp>
        <p:nvSpPr>
          <p:cNvPr id="5128" name="Rectangle 9"/>
          <p:cNvSpPr>
            <a:spLocks noGrp="1" noChangeArrowheads="1"/>
          </p:cNvSpPr>
          <p:nvPr>
            <p:ph idx="4294967295"/>
          </p:nvPr>
        </p:nvSpPr>
        <p:spPr>
          <a:xfrm>
            <a:off x="514350" y="1142999"/>
            <a:ext cx="8229600" cy="3425051"/>
          </a:xfrm>
        </p:spPr>
        <p:txBody>
          <a:bodyPr>
            <a:noAutofit/>
          </a:bodyPr>
          <a:lstStyle/>
          <a:p>
            <a:pPr eaLnBrk="1" hangingPunct="1">
              <a:lnSpc>
                <a:spcPct val="80000"/>
              </a:lnSpc>
              <a:buNone/>
            </a:pPr>
            <a:r>
              <a:rPr lang="en-US" sz="2000" dirty="0" smtClean="0">
                <a:solidFill>
                  <a:schemeClr val="bg1"/>
                </a:solidFill>
              </a:rPr>
              <a:t>Uncle Bob’s Principle Of Object Oriented Development: </a:t>
            </a:r>
          </a:p>
          <a:p>
            <a:pPr eaLnBrk="1" hangingPunct="1">
              <a:lnSpc>
                <a:spcPct val="80000"/>
              </a:lnSpc>
              <a:buNone/>
            </a:pPr>
            <a:r>
              <a:rPr lang="en-US" sz="2000" dirty="0">
                <a:solidFill>
                  <a:schemeClr val="bg1"/>
                </a:solidFill>
              </a:rPr>
              <a:t>	</a:t>
            </a:r>
            <a:r>
              <a:rPr lang="en-US" sz="2000" dirty="0" smtClean="0">
                <a:solidFill>
                  <a:srgbClr val="292934"/>
                </a:solidFill>
              </a:rPr>
              <a:t>http://butunclebob.com/ArticleS.UncleBob.PrinciplesOfOod</a:t>
            </a:r>
          </a:p>
          <a:p>
            <a:pPr eaLnBrk="1" hangingPunct="1">
              <a:lnSpc>
                <a:spcPct val="80000"/>
              </a:lnSpc>
              <a:buNone/>
            </a:pPr>
            <a:endParaRPr lang="en-US" sz="2000" dirty="0" smtClean="0">
              <a:solidFill>
                <a:schemeClr val="bg1"/>
              </a:solidFill>
            </a:endParaRPr>
          </a:p>
          <a:p>
            <a:pPr eaLnBrk="1" hangingPunct="1">
              <a:lnSpc>
                <a:spcPct val="80000"/>
              </a:lnSpc>
              <a:buNone/>
            </a:pPr>
            <a:r>
              <a:rPr lang="en-US" sz="2000" dirty="0" smtClean="0">
                <a:solidFill>
                  <a:schemeClr val="bg1"/>
                </a:solidFill>
              </a:rPr>
              <a:t>Pablo’s Topic Of The Month</a:t>
            </a:r>
            <a:r>
              <a:rPr lang="en-US" sz="2000" dirty="0">
                <a:solidFill>
                  <a:schemeClr val="bg1"/>
                </a:solidFill>
              </a:rPr>
              <a:t> </a:t>
            </a:r>
            <a:r>
              <a:rPr lang="en-US" sz="2000" dirty="0" smtClean="0">
                <a:solidFill>
                  <a:schemeClr val="bg1"/>
                </a:solidFill>
              </a:rPr>
              <a:t>on SOLID, SOLID E-Book, and more</a:t>
            </a:r>
          </a:p>
          <a:p>
            <a:pPr eaLnBrk="1" hangingPunct="1">
              <a:lnSpc>
                <a:spcPct val="80000"/>
              </a:lnSpc>
              <a:buNone/>
            </a:pPr>
            <a:r>
              <a:rPr lang="en-US" sz="2000" dirty="0">
                <a:solidFill>
                  <a:schemeClr val="bg1"/>
                </a:solidFill>
              </a:rPr>
              <a:t>	</a:t>
            </a:r>
            <a:r>
              <a:rPr lang="en-US" sz="2000" dirty="0" smtClean="0"/>
              <a:t>http://</a:t>
            </a:r>
            <a:r>
              <a:rPr lang="en-US" sz="2000" dirty="0" err="1" smtClean="0"/>
              <a:t>lostechies.com</a:t>
            </a:r>
            <a:endParaRPr lang="en-US" sz="2000" dirty="0" smtClean="0"/>
          </a:p>
          <a:p>
            <a:pPr>
              <a:lnSpc>
                <a:spcPct val="80000"/>
              </a:lnSpc>
              <a:buNone/>
            </a:pPr>
            <a:endParaRPr lang="en-US" sz="2000" dirty="0">
              <a:solidFill>
                <a:schemeClr val="bg1"/>
              </a:solidFill>
            </a:endParaRPr>
          </a:p>
          <a:p>
            <a:pPr>
              <a:lnSpc>
                <a:spcPct val="80000"/>
              </a:lnSpc>
              <a:buNone/>
            </a:pPr>
            <a:r>
              <a:rPr lang="en-US" sz="2000" dirty="0" smtClean="0">
                <a:solidFill>
                  <a:schemeClr val="bg1"/>
                </a:solidFill>
              </a:rPr>
              <a:t>SOLID Software Development in CODE Magazine</a:t>
            </a:r>
            <a:endParaRPr lang="en-US" sz="2000" dirty="0">
              <a:solidFill>
                <a:schemeClr val="bg1"/>
              </a:solidFill>
            </a:endParaRPr>
          </a:p>
          <a:p>
            <a:pPr lvl="1">
              <a:lnSpc>
                <a:spcPct val="80000"/>
              </a:lnSpc>
              <a:buNone/>
            </a:pPr>
            <a:r>
              <a:rPr lang="pl-PL" dirty="0">
                <a:solidFill>
                  <a:srgbClr val="292934"/>
                </a:solidFill>
              </a:rPr>
              <a:t>http://www.code-magazine.com/article.aspx?quickid=</a:t>
            </a:r>
            <a:r>
              <a:rPr lang="pl-PL" dirty="0" smtClean="0">
                <a:solidFill>
                  <a:srgbClr val="292934"/>
                </a:solidFill>
              </a:rPr>
              <a:t>1001061</a:t>
            </a:r>
            <a:endParaRPr lang="en-US" dirty="0">
              <a:solidFill>
                <a:srgbClr val="292934"/>
              </a:solidFill>
            </a:endParaRPr>
          </a:p>
          <a:p>
            <a:pPr>
              <a:lnSpc>
                <a:spcPct val="80000"/>
              </a:lnSpc>
              <a:buNone/>
            </a:pPr>
            <a:endParaRPr lang="en-US" sz="2000" dirty="0" smtClean="0">
              <a:solidFill>
                <a:schemeClr val="bg1"/>
              </a:solidFill>
            </a:endParaRPr>
          </a:p>
          <a:p>
            <a:pPr>
              <a:lnSpc>
                <a:spcPct val="80000"/>
              </a:lnSpc>
              <a:buNone/>
            </a:pPr>
            <a:r>
              <a:rPr lang="en-US" sz="2000" dirty="0" smtClean="0">
                <a:solidFill>
                  <a:schemeClr val="bg1"/>
                </a:solidFill>
              </a:rPr>
              <a:t>Agile </a:t>
            </a:r>
            <a:r>
              <a:rPr lang="en-US" sz="2000" dirty="0">
                <a:solidFill>
                  <a:schemeClr val="bg1"/>
                </a:solidFill>
              </a:rPr>
              <a:t>Principles, Patterns, And Practices In C#</a:t>
            </a:r>
          </a:p>
          <a:p>
            <a:pPr>
              <a:lnSpc>
                <a:spcPct val="80000"/>
              </a:lnSpc>
              <a:buNone/>
            </a:pPr>
            <a:r>
              <a:rPr lang="en-US" sz="2000" dirty="0">
                <a:solidFill>
                  <a:srgbClr val="292934"/>
                </a:solidFill>
              </a:rPr>
              <a:t>	by Robert </a:t>
            </a:r>
            <a:r>
              <a:rPr lang="en-US" sz="2000" dirty="0" smtClean="0">
                <a:solidFill>
                  <a:srgbClr val="292934"/>
                </a:solidFill>
              </a:rPr>
              <a:t>and </a:t>
            </a:r>
            <a:r>
              <a:rPr lang="en-US" sz="2000" dirty="0">
                <a:solidFill>
                  <a:srgbClr val="292934"/>
                </a:solidFill>
              </a:rPr>
              <a:t>Micah </a:t>
            </a:r>
            <a:r>
              <a:rPr lang="en-US" sz="2000" dirty="0" smtClean="0">
                <a:solidFill>
                  <a:srgbClr val="292934"/>
                </a:solidFill>
              </a:rPr>
              <a:t>Martin, published by Prentice Hall</a:t>
            </a:r>
            <a:endParaRPr lang="en-US" sz="2000" dirty="0">
              <a:solidFill>
                <a:srgbClr val="292934"/>
              </a:solidFill>
            </a:endParaRPr>
          </a:p>
        </p:txBody>
      </p:sp>
      <p:sp>
        <p:nvSpPr>
          <p:cNvPr id="7" name="Rectangle 9"/>
          <p:cNvSpPr txBox="1">
            <a:spLocks noChangeArrowheads="1"/>
          </p:cNvSpPr>
          <p:nvPr/>
        </p:nvSpPr>
        <p:spPr>
          <a:xfrm>
            <a:off x="112713" y="4885893"/>
            <a:ext cx="4427298" cy="1781175"/>
          </a:xfrm>
          <a:prstGeom prst="rect">
            <a:avLst/>
          </a:prstGeom>
        </p:spPr>
        <p:txBody>
          <a:bodyPr vert="horz" lIns="91440" tIns="45720" rIns="91440" bIns="45720" rtlCol="0">
            <a:normAutofit/>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a:lnSpc>
                <a:spcPct val="80000"/>
              </a:lnSpc>
              <a:buFont typeface="Arial" charset="0"/>
              <a:buNone/>
            </a:pPr>
            <a:r>
              <a:rPr lang="en-US" sz="1800" dirty="0" smtClean="0">
                <a:solidFill>
                  <a:schemeClr val="bg1"/>
                </a:solidFill>
              </a:rPr>
              <a:t>Derick Bailey  -  Independent Consultant</a:t>
            </a:r>
          </a:p>
          <a:p>
            <a:pPr>
              <a:lnSpc>
                <a:spcPct val="80000"/>
              </a:lnSpc>
              <a:buFont typeface="Arial" charset="0"/>
              <a:buNone/>
            </a:pPr>
            <a:r>
              <a:rPr lang="en-US" sz="1800" dirty="0" smtClean="0">
                <a:solidFill>
                  <a:schemeClr val="bg1"/>
                </a:solidFill>
              </a:rPr>
              <a:t>Muted Solutions, LLC</a:t>
            </a:r>
          </a:p>
          <a:p>
            <a:pPr>
              <a:lnSpc>
                <a:spcPct val="80000"/>
              </a:lnSpc>
              <a:buFont typeface="Arial" charset="0"/>
              <a:buNone/>
            </a:pPr>
            <a:endParaRPr lang="en-US" sz="1800" dirty="0" smtClean="0">
              <a:solidFill>
                <a:schemeClr val="bg1"/>
              </a:solidFill>
            </a:endParaRPr>
          </a:p>
          <a:p>
            <a:pPr>
              <a:lnSpc>
                <a:spcPct val="80000"/>
              </a:lnSpc>
              <a:buFont typeface="Arial" pitchFamily="34" charset="0"/>
              <a:buNone/>
            </a:pPr>
            <a:r>
              <a:rPr lang="en-US" sz="1800" dirty="0" smtClean="0">
                <a:solidFill>
                  <a:schemeClr val="bg1"/>
                </a:solidFill>
              </a:rPr>
              <a:t>WWW: </a:t>
            </a:r>
          </a:p>
          <a:p>
            <a:pPr>
              <a:lnSpc>
                <a:spcPct val="80000"/>
              </a:lnSpc>
              <a:buFont typeface="Arial" pitchFamily="34" charset="0"/>
              <a:buNone/>
            </a:pPr>
            <a:r>
              <a:rPr lang="en-US" sz="1800" dirty="0" smtClean="0">
                <a:solidFill>
                  <a:schemeClr val="bg1"/>
                </a:solidFill>
              </a:rPr>
              <a:t>    </a:t>
            </a:r>
            <a:r>
              <a:rPr lang="en-US" sz="1800" dirty="0" err="1" smtClean="0">
                <a:solidFill>
                  <a:schemeClr val="bg1"/>
                </a:solidFill>
              </a:rPr>
              <a:t>mutedsolutions.com</a:t>
            </a:r>
            <a:endParaRPr lang="en-US" sz="1800" dirty="0" smtClean="0">
              <a:solidFill>
                <a:schemeClr val="bg1"/>
              </a:solidFill>
            </a:endParaRPr>
          </a:p>
          <a:p>
            <a:pPr>
              <a:lnSpc>
                <a:spcPct val="80000"/>
              </a:lnSpc>
              <a:buFont typeface="Arial" pitchFamily="34" charset="0"/>
              <a:buNone/>
            </a:pPr>
            <a:r>
              <a:rPr lang="en-US" sz="1800" dirty="0">
                <a:solidFill>
                  <a:schemeClr val="bg1"/>
                </a:solidFill>
              </a:rPr>
              <a:t> </a:t>
            </a:r>
            <a:r>
              <a:rPr lang="en-US" sz="1800" dirty="0" smtClean="0">
                <a:solidFill>
                  <a:schemeClr val="bg1"/>
                </a:solidFill>
              </a:rPr>
              <a:t>   </a:t>
            </a:r>
            <a:r>
              <a:rPr lang="en-US" sz="1800" dirty="0" err="1" smtClean="0">
                <a:solidFill>
                  <a:schemeClr val="bg1"/>
                </a:solidFill>
              </a:rPr>
              <a:t>derickbailey.lostechies.com</a:t>
            </a:r>
            <a:endParaRPr lang="en-US" sz="1800" dirty="0" smtClean="0">
              <a:solidFill>
                <a:schemeClr val="bg1"/>
              </a:solidFill>
            </a:endParaRPr>
          </a:p>
        </p:txBody>
      </p:sp>
      <p:sp>
        <p:nvSpPr>
          <p:cNvPr id="2" name="Rectangle 1"/>
          <p:cNvSpPr/>
          <p:nvPr/>
        </p:nvSpPr>
        <p:spPr>
          <a:xfrm>
            <a:off x="5544690" y="4885893"/>
            <a:ext cx="3475485" cy="1652760"/>
          </a:xfrm>
          <a:prstGeom prst="rect">
            <a:avLst/>
          </a:prstGeom>
        </p:spPr>
        <p:txBody>
          <a:bodyPr wrap="square">
            <a:spAutoFit/>
          </a:bodyPr>
          <a:lstStyle/>
          <a:p>
            <a:pPr>
              <a:lnSpc>
                <a:spcPct val="80000"/>
              </a:lnSpc>
              <a:buFont typeface="Arial" charset="0"/>
              <a:buNone/>
            </a:pPr>
            <a:endParaRPr lang="en-US" dirty="0" smtClean="0">
              <a:solidFill>
                <a:schemeClr val="bg1"/>
              </a:solidFill>
            </a:endParaRPr>
          </a:p>
          <a:p>
            <a:pPr>
              <a:lnSpc>
                <a:spcPct val="80000"/>
              </a:lnSpc>
              <a:buFont typeface="Arial" charset="0"/>
              <a:buNone/>
            </a:pPr>
            <a:r>
              <a:rPr lang="en-US" dirty="0" smtClean="0">
                <a:solidFill>
                  <a:schemeClr val="bg1"/>
                </a:solidFill>
              </a:rPr>
              <a:t>Email</a:t>
            </a:r>
            <a:r>
              <a:rPr lang="en-US" dirty="0">
                <a:solidFill>
                  <a:schemeClr val="bg1"/>
                </a:solidFill>
              </a:rPr>
              <a:t>: </a:t>
            </a:r>
            <a:endParaRPr lang="en-US" dirty="0" smtClean="0">
              <a:solidFill>
                <a:schemeClr val="bg1"/>
              </a:solidFill>
            </a:endParaRPr>
          </a:p>
          <a:p>
            <a:pPr>
              <a:lnSpc>
                <a:spcPct val="80000"/>
              </a:lnSpc>
              <a:buFont typeface="Arial" charset="0"/>
              <a:buNone/>
            </a:pPr>
            <a:r>
              <a:rPr lang="en-US" dirty="0" smtClean="0">
                <a:solidFill>
                  <a:schemeClr val="bg1"/>
                </a:solidFill>
              </a:rPr>
              <a:t>    derick</a:t>
            </a:r>
            <a:r>
              <a:rPr lang="en-US" dirty="0">
                <a:solidFill>
                  <a:schemeClr val="bg1"/>
                </a:solidFill>
              </a:rPr>
              <a:t>@</a:t>
            </a:r>
            <a:r>
              <a:rPr lang="en-US" dirty="0" smtClean="0">
                <a:solidFill>
                  <a:schemeClr val="bg1"/>
                </a:solidFill>
              </a:rPr>
              <a:t>mutedsolutions.com</a:t>
            </a:r>
          </a:p>
          <a:p>
            <a:pPr>
              <a:lnSpc>
                <a:spcPct val="80000"/>
              </a:lnSpc>
              <a:buFont typeface="Arial" charset="0"/>
              <a:buNone/>
            </a:pPr>
            <a:r>
              <a:rPr lang="en-US" dirty="0">
                <a:solidFill>
                  <a:schemeClr val="bg1"/>
                </a:solidFill>
              </a:rPr>
              <a:t> </a:t>
            </a:r>
            <a:r>
              <a:rPr lang="en-US" dirty="0" smtClean="0">
                <a:solidFill>
                  <a:schemeClr val="bg1"/>
                </a:solidFill>
              </a:rPr>
              <a:t>   </a:t>
            </a:r>
            <a:r>
              <a:rPr lang="en-US" dirty="0" err="1" smtClean="0">
                <a:solidFill>
                  <a:schemeClr val="bg1"/>
                </a:solidFill>
              </a:rPr>
              <a:t>derick</a:t>
            </a:r>
            <a:r>
              <a:rPr lang="en-US" dirty="0" err="1">
                <a:solidFill>
                  <a:schemeClr val="bg1"/>
                </a:solidFill>
              </a:rPr>
              <a:t>@derickbailey.com</a:t>
            </a:r>
            <a:endParaRPr lang="en-US" dirty="0">
              <a:solidFill>
                <a:schemeClr val="bg1"/>
              </a:solidFill>
            </a:endParaRPr>
          </a:p>
          <a:p>
            <a:pPr lvl="1">
              <a:lnSpc>
                <a:spcPct val="80000"/>
              </a:lnSpc>
              <a:buFont typeface="Arial" charset="0"/>
              <a:buNone/>
            </a:pPr>
            <a:endParaRPr lang="en-US" dirty="0">
              <a:solidFill>
                <a:schemeClr val="bg1"/>
              </a:solidFill>
            </a:endParaRPr>
          </a:p>
          <a:p>
            <a:pPr>
              <a:lnSpc>
                <a:spcPct val="80000"/>
              </a:lnSpc>
              <a:buFont typeface="Arial" charset="0"/>
              <a:buNone/>
            </a:pPr>
            <a:r>
              <a:rPr lang="en-US" dirty="0">
                <a:solidFill>
                  <a:schemeClr val="bg1"/>
                </a:solidFill>
              </a:rPr>
              <a:t>Twitter: </a:t>
            </a:r>
            <a:endParaRPr lang="en-US" dirty="0" smtClean="0">
              <a:solidFill>
                <a:schemeClr val="bg1"/>
              </a:solidFill>
            </a:endParaRPr>
          </a:p>
          <a:p>
            <a:pPr>
              <a:lnSpc>
                <a:spcPct val="80000"/>
              </a:lnSpc>
              <a:buFont typeface="Arial" charset="0"/>
              <a:buNone/>
            </a:pPr>
            <a:r>
              <a:rPr lang="en-US" dirty="0">
                <a:solidFill>
                  <a:schemeClr val="bg1"/>
                </a:solidFill>
              </a:rPr>
              <a:t> </a:t>
            </a:r>
            <a:r>
              <a:rPr lang="en-US" dirty="0" smtClean="0">
                <a:solidFill>
                  <a:schemeClr val="bg1"/>
                </a:solidFill>
              </a:rPr>
              <a:t>   @</a:t>
            </a:r>
            <a:r>
              <a:rPr lang="en-US" dirty="0" err="1">
                <a:solidFill>
                  <a:schemeClr val="bg1"/>
                </a:solidFill>
              </a:rPr>
              <a:t>derickbailey</a:t>
            </a:r>
            <a:endParaRPr lang="en-US" dirty="0">
              <a:solidFill>
                <a:schemeClr val="bg1"/>
              </a:solidFill>
            </a:endParaRPr>
          </a:p>
        </p:txBody>
      </p:sp>
      <p:sp>
        <p:nvSpPr>
          <p:cNvPr id="9" name="TextBox 16"/>
          <p:cNvSpPr txBox="1">
            <a:spLocks noChangeArrowheads="1"/>
          </p:cNvSpPr>
          <p:nvPr/>
        </p:nvSpPr>
        <p:spPr bwMode="auto">
          <a:xfrm>
            <a:off x="2819400" y="6581775"/>
            <a:ext cx="3429000" cy="276999"/>
          </a:xfrm>
          <a:prstGeom prst="rect">
            <a:avLst/>
          </a:prstGeom>
          <a:ln w="12700" cmpd="sng">
            <a:solidFill>
              <a:schemeClr val="bg1"/>
            </a:solidFill>
            <a:headEnd/>
            <a:tailEnd/>
          </a:ln>
        </p:spPr>
        <p:style>
          <a:lnRef idx="2">
            <a:schemeClr val="accent3">
              <a:shade val="50000"/>
            </a:schemeClr>
          </a:lnRef>
          <a:fillRef idx="1">
            <a:schemeClr val="accent3"/>
          </a:fillRef>
          <a:effectRef idx="0">
            <a:schemeClr val="accent3"/>
          </a:effectRef>
          <a:fontRef idx="minor">
            <a:schemeClr val="lt1"/>
          </a:fontRef>
        </p:style>
        <p:txBody>
          <a:bodyPr>
            <a:spAutoFit/>
          </a:bodyPr>
          <a:lstStyle/>
          <a:p>
            <a:pPr algn="ctr"/>
            <a:r>
              <a:rPr lang="en-US" sz="1200" dirty="0" smtClean="0">
                <a:solidFill>
                  <a:schemeClr val="bg1"/>
                </a:solidFill>
                <a:latin typeface="Calibri" pitchFamily="34" charset="0"/>
              </a:rPr>
              <a:t>Copyright ©2011 Muted Solutions, LLC</a:t>
            </a:r>
            <a:endParaRPr lang="en-US" sz="1200" dirty="0">
              <a:solidFill>
                <a:schemeClr val="bg1"/>
              </a:solidFill>
              <a:latin typeface="Calibri" pitchFamily="34" charset="0"/>
            </a:endParaRPr>
          </a:p>
        </p:txBody>
      </p:sp>
    </p:spTree>
    <p:extLst>
      <p:ext uri="{BB962C8B-B14F-4D97-AF65-F5344CB8AC3E}">
        <p14:creationId xmlns:p14="http://schemas.microsoft.com/office/powerpoint/2010/main" val="90861013"/>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Text Placeholder 2"/>
          <p:cNvSpPr>
            <a:spLocks noGrp="1"/>
          </p:cNvSpPr>
          <p:nvPr>
            <p:ph type="body" sz="quarter" idx="10"/>
          </p:nvPr>
        </p:nvSpPr>
        <p:spPr>
          <a:xfrm>
            <a:off x="685800" y="1066800"/>
            <a:ext cx="7872046" cy="2342662"/>
          </a:xfrm>
        </p:spPr>
        <p:txBody>
          <a:bodyPr/>
          <a:lstStyle/>
          <a:p>
            <a:pPr eaLnBrk="1" hangingPunct="1">
              <a:buNone/>
            </a:pPr>
            <a:r>
              <a:rPr lang="en-US" dirty="0" smtClean="0"/>
              <a:t>Cohesion:</a:t>
            </a:r>
          </a:p>
          <a:p>
            <a:pPr lvl="1" eaLnBrk="1" hangingPunct="1">
              <a:buNone/>
            </a:pPr>
            <a:r>
              <a:rPr lang="en-US" sz="2000" dirty="0" smtClean="0"/>
              <a:t>“A measure of how strongly-related and focused the various responsibilities of a software module are” - </a:t>
            </a:r>
            <a:r>
              <a:rPr lang="en-US" sz="2000" dirty="0" smtClean="0">
                <a:hlinkClick r:id="rId3"/>
              </a:rPr>
              <a:t>Wikipedia</a:t>
            </a:r>
            <a:endParaRPr lang="en-US" sz="2000" dirty="0" smtClean="0"/>
          </a:p>
        </p:txBody>
      </p:sp>
      <p:pic>
        <p:nvPicPr>
          <p:cNvPr id="1026" name="Picture 2"/>
          <p:cNvPicPr>
            <a:picLocks noChangeAspect="1" noChangeArrowheads="1"/>
          </p:cNvPicPr>
          <p:nvPr/>
        </p:nvPicPr>
        <p:blipFill>
          <a:blip r:embed="rId4"/>
          <a:srcRect/>
          <a:stretch>
            <a:fillRect/>
          </a:stretch>
        </p:blipFill>
        <p:spPr bwMode="auto">
          <a:xfrm>
            <a:off x="2428875" y="3524250"/>
            <a:ext cx="4286250" cy="3333750"/>
          </a:xfrm>
          <a:prstGeom prst="rect">
            <a:avLst/>
          </a:prstGeom>
          <a:noFill/>
          <a:ln w="9525">
            <a:noFill/>
            <a:miter lim="800000"/>
            <a:headEnd/>
            <a:tailEnd/>
          </a:ln>
          <a:effectLst/>
        </p:spPr>
      </p:pic>
      <p:sp>
        <p:nvSpPr>
          <p:cNvPr id="5" name="Rectangle 4"/>
          <p:cNvSpPr/>
          <p:nvPr/>
        </p:nvSpPr>
        <p:spPr>
          <a:xfrm>
            <a:off x="2514600" y="6553200"/>
            <a:ext cx="4114800" cy="228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p:cNvSpPr txBox="1">
            <a:spLocks/>
          </p:cNvSpPr>
          <p:nvPr/>
        </p:nvSpPr>
        <p:spPr bwMode="auto">
          <a:xfrm>
            <a:off x="0" y="407987"/>
            <a:ext cx="9144000" cy="1145321"/>
          </a:xfrm>
          <a:prstGeom prst="rect">
            <a:avLst/>
          </a:prstGeom>
          <a:noFill/>
          <a:ln>
            <a:miter lim="800000"/>
            <a:headEnd/>
            <a:tailEnd/>
          </a:ln>
        </p:spPr>
        <p:txBody>
          <a:bodyPr vert="horz" wrap="square" lIns="91440" tIns="45720" rIns="91440" bIns="45720" numCol="1" rtlCol="0" anchor="t" anchorCtr="0" compatLnSpc="1">
            <a:prstTxWarp prst="textNoShape">
              <a:avLst/>
            </a:prstTxWarp>
            <a:noAutofit/>
          </a:bodyPr>
          <a:lstStyle>
            <a:lvl1pPr algn="l" defTabSz="914400" rtl="0" eaLnBrk="1" latinLnBrk="0" hangingPunct="1">
              <a:spcBef>
                <a:spcPct val="0"/>
              </a:spcBef>
              <a:buNone/>
              <a:defRPr sz="5400" kern="1200" cap="all" spc="-100" baseline="0">
                <a:solidFill>
                  <a:schemeClr val="tx2"/>
                </a:solidFill>
                <a:latin typeface="+mj-lt"/>
                <a:ea typeface="+mj-ea"/>
                <a:cs typeface="+mj-cs"/>
              </a:defRPr>
            </a:lvl1pPr>
          </a:lstStyle>
          <a:p>
            <a:r>
              <a:rPr lang="en-US" dirty="0" smtClean="0"/>
              <a:t>Cohesion</a:t>
            </a:r>
          </a:p>
        </p:txBody>
      </p:sp>
    </p:spTree>
    <p:extLst>
      <p:ext uri="{BB962C8B-B14F-4D97-AF65-F5344CB8AC3E}">
        <p14:creationId xmlns:p14="http://schemas.microsoft.com/office/powerpoint/2010/main" val="3433055629"/>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Text Placeholder 2"/>
          <p:cNvSpPr>
            <a:spLocks noGrp="1"/>
          </p:cNvSpPr>
          <p:nvPr>
            <p:ph type="body" sz="quarter" idx="10"/>
          </p:nvPr>
        </p:nvSpPr>
        <p:spPr>
          <a:xfrm>
            <a:off x="685800" y="1066800"/>
            <a:ext cx="7842738" cy="2332892"/>
          </a:xfrm>
        </p:spPr>
        <p:txBody>
          <a:bodyPr/>
          <a:lstStyle/>
          <a:p>
            <a:pPr eaLnBrk="1" hangingPunct="1">
              <a:buNone/>
            </a:pPr>
            <a:r>
              <a:rPr lang="en-US" dirty="0" smtClean="0"/>
              <a:t>Encapsulation:</a:t>
            </a:r>
          </a:p>
          <a:p>
            <a:pPr lvl="1" eaLnBrk="1" hangingPunct="1">
              <a:buNone/>
            </a:pPr>
            <a:r>
              <a:rPr lang="en-US" sz="2000" dirty="0" smtClean="0"/>
              <a:t>“The hiding of </a:t>
            </a:r>
            <a:r>
              <a:rPr lang="en-US" sz="2000" i="1" dirty="0" smtClean="0"/>
              <a:t>design decisions</a:t>
            </a:r>
            <a:r>
              <a:rPr lang="en-US" sz="2000" dirty="0" smtClean="0"/>
              <a:t> in a computer program that are most likely to change” - </a:t>
            </a:r>
            <a:r>
              <a:rPr lang="en-US" sz="2000" dirty="0" smtClean="0">
                <a:hlinkClick r:id="rId3"/>
              </a:rPr>
              <a:t>Wikipedia</a:t>
            </a:r>
            <a:endParaRPr lang="en-US" sz="2000" dirty="0" smtClean="0"/>
          </a:p>
        </p:txBody>
      </p:sp>
      <p:sp>
        <p:nvSpPr>
          <p:cNvPr id="30" name="Title 1"/>
          <p:cNvSpPr txBox="1">
            <a:spLocks/>
          </p:cNvSpPr>
          <p:nvPr/>
        </p:nvSpPr>
        <p:spPr bwMode="auto">
          <a:xfrm>
            <a:off x="0" y="407987"/>
            <a:ext cx="9144000" cy="1145321"/>
          </a:xfrm>
          <a:prstGeom prst="rect">
            <a:avLst/>
          </a:prstGeom>
          <a:noFill/>
          <a:ln>
            <a:miter lim="800000"/>
            <a:headEnd/>
            <a:tailEnd/>
          </a:ln>
        </p:spPr>
        <p:txBody>
          <a:bodyPr vert="horz" wrap="square" lIns="91440" tIns="45720" rIns="91440" bIns="45720" numCol="1" rtlCol="0" anchor="t" anchorCtr="0" compatLnSpc="1">
            <a:prstTxWarp prst="textNoShape">
              <a:avLst/>
            </a:prstTxWarp>
            <a:noAutofit/>
          </a:bodyPr>
          <a:lstStyle>
            <a:lvl1pPr algn="l" defTabSz="914400" rtl="0" eaLnBrk="1" latinLnBrk="0" hangingPunct="1">
              <a:spcBef>
                <a:spcPct val="0"/>
              </a:spcBef>
              <a:buNone/>
              <a:defRPr sz="5400" kern="1200" cap="all" spc="-100" baseline="0">
                <a:solidFill>
                  <a:schemeClr val="tx2"/>
                </a:solidFill>
                <a:latin typeface="+mj-lt"/>
                <a:ea typeface="+mj-ea"/>
                <a:cs typeface="+mj-cs"/>
              </a:defRPr>
            </a:lvl1pPr>
          </a:lstStyle>
          <a:p>
            <a:r>
              <a:rPr lang="en-US" dirty="0" smtClean="0"/>
              <a:t>encapsulation</a:t>
            </a:r>
          </a:p>
        </p:txBody>
      </p:sp>
      <p:pic>
        <p:nvPicPr>
          <p:cNvPr id="2" name="Picture 1"/>
          <p:cNvPicPr>
            <a:picLocks noChangeAspect="1"/>
          </p:cNvPicPr>
          <p:nvPr/>
        </p:nvPicPr>
        <p:blipFill>
          <a:blip r:embed="rId4"/>
          <a:stretch>
            <a:fillRect/>
          </a:stretch>
        </p:blipFill>
        <p:spPr>
          <a:xfrm>
            <a:off x="850614" y="3524371"/>
            <a:ext cx="7442772" cy="3102995"/>
          </a:xfrm>
          <a:prstGeom prst="rect">
            <a:avLst/>
          </a:prstGeom>
        </p:spPr>
      </p:pic>
      <p:sp>
        <p:nvSpPr>
          <p:cNvPr id="3" name="TextBox 2"/>
          <p:cNvSpPr txBox="1"/>
          <p:nvPr/>
        </p:nvSpPr>
        <p:spPr>
          <a:xfrm>
            <a:off x="2382939" y="6617223"/>
            <a:ext cx="4378122" cy="215444"/>
          </a:xfrm>
          <a:prstGeom prst="rect">
            <a:avLst/>
          </a:prstGeom>
          <a:noFill/>
        </p:spPr>
        <p:txBody>
          <a:bodyPr wrap="none" rtlCol="0">
            <a:spAutoFit/>
          </a:bodyPr>
          <a:lstStyle/>
          <a:p>
            <a:r>
              <a:rPr lang="en-US" sz="800" dirty="0" smtClean="0"/>
              <a:t>Photo Source: </a:t>
            </a:r>
            <a:r>
              <a:rPr lang="pl-PL" sz="800" dirty="0">
                <a:hlinkClick r:id="rId5"/>
              </a:rPr>
              <a:t>http://www.flickr.com/photos/adamcrowe/4299996507/sizes/o/in/photostream</a:t>
            </a:r>
            <a:r>
              <a:rPr lang="pl-PL" sz="800" dirty="0" smtClean="0">
                <a:hlinkClick r:id="rId5"/>
              </a:rPr>
              <a:t>/</a:t>
            </a:r>
            <a:r>
              <a:rPr lang="pl-PL" sz="800" dirty="0" smtClean="0"/>
              <a:t> </a:t>
            </a:r>
            <a:endParaRPr lang="en-US" sz="800" dirty="0"/>
          </a:p>
        </p:txBody>
      </p:sp>
    </p:spTree>
    <p:extLst>
      <p:ext uri="{BB962C8B-B14F-4D97-AF65-F5344CB8AC3E}">
        <p14:creationId xmlns:p14="http://schemas.microsoft.com/office/powerpoint/2010/main" val="681089905"/>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bwMode="auto">
          <a:xfrm>
            <a:off x="0" y="407987"/>
            <a:ext cx="9144000" cy="1145321"/>
          </a:xfrm>
          <a:prstGeom prst="rect">
            <a:avLst/>
          </a:prstGeom>
          <a:noFill/>
          <a:ln>
            <a:miter lim="800000"/>
            <a:headEnd/>
            <a:tailEnd/>
          </a:ln>
        </p:spPr>
        <p:txBody>
          <a:bodyPr vert="horz" wrap="square" lIns="91440" tIns="45720" rIns="91440" bIns="45720" numCol="1" rtlCol="0" anchor="t" anchorCtr="0" compatLnSpc="1">
            <a:prstTxWarp prst="textNoShape">
              <a:avLst/>
            </a:prstTxWarp>
            <a:noAutofit/>
          </a:bodyPr>
          <a:lstStyle>
            <a:lvl1pPr algn="l" defTabSz="914400" rtl="0" eaLnBrk="1" latinLnBrk="0" hangingPunct="1">
              <a:spcBef>
                <a:spcPct val="0"/>
              </a:spcBef>
              <a:buNone/>
              <a:defRPr sz="5400" kern="1200" cap="all" spc="-100" baseline="0">
                <a:solidFill>
                  <a:schemeClr val="tx2"/>
                </a:solidFill>
                <a:latin typeface="+mj-lt"/>
                <a:ea typeface="+mj-ea"/>
                <a:cs typeface="+mj-cs"/>
              </a:defRPr>
            </a:lvl1pPr>
          </a:lstStyle>
          <a:p>
            <a:r>
              <a:rPr lang="en-US" dirty="0" smtClean="0"/>
              <a:t>But that</a:t>
            </a:r>
            <a:r>
              <a:rPr lang="fr-FR" dirty="0" smtClean="0"/>
              <a:t>’</a:t>
            </a:r>
            <a:r>
              <a:rPr lang="en-US" dirty="0" smtClean="0"/>
              <a:t>s Impossible</a:t>
            </a:r>
            <a:endParaRPr lang="en-US" dirty="0" smtClean="0"/>
          </a:p>
        </p:txBody>
      </p:sp>
      <p:pic>
        <p:nvPicPr>
          <p:cNvPr id="5" name="Picture 4"/>
          <p:cNvPicPr>
            <a:picLocks noChangeAspect="1"/>
          </p:cNvPicPr>
          <p:nvPr/>
        </p:nvPicPr>
        <p:blipFill>
          <a:blip r:embed="rId3"/>
          <a:stretch>
            <a:fillRect/>
          </a:stretch>
        </p:blipFill>
        <p:spPr>
          <a:xfrm>
            <a:off x="886094" y="1553308"/>
            <a:ext cx="7371812" cy="4888145"/>
          </a:xfrm>
          <a:prstGeom prst="rect">
            <a:avLst/>
          </a:prstGeom>
        </p:spPr>
      </p:pic>
      <p:sp>
        <p:nvSpPr>
          <p:cNvPr id="7" name="TextBox 6"/>
          <p:cNvSpPr txBox="1"/>
          <p:nvPr/>
        </p:nvSpPr>
        <p:spPr>
          <a:xfrm>
            <a:off x="2382939" y="6519186"/>
            <a:ext cx="4378122" cy="215444"/>
          </a:xfrm>
          <a:prstGeom prst="rect">
            <a:avLst/>
          </a:prstGeom>
          <a:noFill/>
        </p:spPr>
        <p:txBody>
          <a:bodyPr wrap="none" rtlCol="0">
            <a:spAutoFit/>
          </a:bodyPr>
          <a:lstStyle/>
          <a:p>
            <a:r>
              <a:rPr lang="en-US" sz="800" dirty="0"/>
              <a:t>Photo Source: </a:t>
            </a:r>
            <a:r>
              <a:rPr lang="en-US" sz="800" dirty="0">
                <a:hlinkClick r:id="rId4"/>
              </a:rPr>
              <a:t>http://www.flickr.com/photos/hollysuewho/4943037329/sizes/l/in/photostream</a:t>
            </a:r>
            <a:r>
              <a:rPr lang="en-US" sz="800" dirty="0" smtClean="0">
                <a:hlinkClick r:id="rId4"/>
              </a:rPr>
              <a:t>/</a:t>
            </a:r>
            <a:r>
              <a:rPr lang="en-US" sz="800" dirty="0" smtClean="0"/>
              <a:t>  </a:t>
            </a:r>
            <a:endParaRPr lang="en-US" sz="800" dirty="0"/>
          </a:p>
        </p:txBody>
      </p:sp>
    </p:spTree>
    <p:extLst>
      <p:ext uri="{BB962C8B-B14F-4D97-AF65-F5344CB8AC3E}">
        <p14:creationId xmlns:p14="http://schemas.microsoft.com/office/powerpoint/2010/main" val="38475323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bwMode="auto">
          <a:xfrm>
            <a:off x="0" y="445432"/>
            <a:ext cx="9144000" cy="4202768"/>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a:defRPr/>
            </a:pPr>
            <a:endParaRPr lang="en-US"/>
          </a:p>
        </p:txBody>
      </p:sp>
      <p:sp>
        <p:nvSpPr>
          <p:cNvPr id="13" name="Rectangle 12"/>
          <p:cNvSpPr/>
          <p:nvPr/>
        </p:nvSpPr>
        <p:spPr bwMode="auto">
          <a:xfrm>
            <a:off x="0" y="4724400"/>
            <a:ext cx="9153525" cy="2133600"/>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defRPr/>
            </a:pPr>
            <a:endParaRPr lang="en-US"/>
          </a:p>
        </p:txBody>
      </p:sp>
      <p:sp>
        <p:nvSpPr>
          <p:cNvPr id="15" name="Rectangle 14"/>
          <p:cNvSpPr/>
          <p:nvPr/>
        </p:nvSpPr>
        <p:spPr bwMode="auto">
          <a:xfrm>
            <a:off x="0" y="3239477"/>
            <a:ext cx="4572000" cy="121138"/>
          </a:xfrm>
          <a:prstGeom prst="rect">
            <a:avLst/>
          </a:prstGeom>
          <a:ln/>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en-US"/>
          </a:p>
        </p:txBody>
      </p:sp>
      <p:sp>
        <p:nvSpPr>
          <p:cNvPr id="17" name="Rectangle 16"/>
          <p:cNvSpPr/>
          <p:nvPr/>
        </p:nvSpPr>
        <p:spPr bwMode="auto">
          <a:xfrm>
            <a:off x="112713" y="4800600"/>
            <a:ext cx="8907462" cy="1933575"/>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4" name="TextBox 13"/>
          <p:cNvSpPr txBox="1"/>
          <p:nvPr/>
        </p:nvSpPr>
        <p:spPr>
          <a:xfrm>
            <a:off x="381000" y="1295400"/>
            <a:ext cx="8610600" cy="769938"/>
          </a:xfrm>
          <a:prstGeom prst="rect">
            <a:avLst/>
          </a:prstGeom>
          <a:noFill/>
        </p:spPr>
        <p:txBody>
          <a:bodyPr>
            <a:spAutoFit/>
          </a:bodyPr>
          <a:lstStyle/>
          <a:p>
            <a:pPr>
              <a:defRPr/>
            </a:pPr>
            <a:r>
              <a:rPr lang="en-US" sz="4400" spc="60" dirty="0" smtClean="0">
                <a:solidFill>
                  <a:schemeClr val="bg1"/>
                </a:solidFill>
                <a:latin typeface="Calibri" pitchFamily="34" charset="0"/>
              </a:rPr>
              <a:t>S.O.L.I.D. Software Development</a:t>
            </a:r>
            <a:endParaRPr lang="en-US" sz="4400" spc="60" dirty="0">
              <a:solidFill>
                <a:schemeClr val="bg1"/>
              </a:solidFill>
              <a:latin typeface="Calibri" pitchFamily="34" charset="0"/>
            </a:endParaRPr>
          </a:p>
        </p:txBody>
      </p:sp>
      <p:sp>
        <p:nvSpPr>
          <p:cNvPr id="19" name="TextBox 18"/>
          <p:cNvSpPr txBox="1"/>
          <p:nvPr/>
        </p:nvSpPr>
        <p:spPr>
          <a:xfrm>
            <a:off x="381000" y="2057400"/>
            <a:ext cx="7543800" cy="338554"/>
          </a:xfrm>
          <a:prstGeom prst="rect">
            <a:avLst/>
          </a:prstGeom>
          <a:noFill/>
        </p:spPr>
        <p:txBody>
          <a:bodyPr wrap="square">
            <a:spAutoFit/>
          </a:bodyPr>
          <a:lstStyle/>
          <a:p>
            <a:pPr>
              <a:defRPr/>
            </a:pPr>
            <a:r>
              <a:rPr lang="en-US" sz="1600" dirty="0" smtClean="0">
                <a:solidFill>
                  <a:schemeClr val="bg1"/>
                </a:solidFill>
                <a:latin typeface="+mn-lt"/>
              </a:rPr>
              <a:t>Achieving Object Oriented Principles, One Step At A Time</a:t>
            </a:r>
            <a:endParaRPr lang="en-US" sz="1600" dirty="0">
              <a:solidFill>
                <a:schemeClr val="bg1"/>
              </a:solidFill>
              <a:latin typeface="+mn-lt"/>
            </a:endParaRPr>
          </a:p>
        </p:txBody>
      </p:sp>
    </p:spTree>
    <p:extLst>
      <p:ext uri="{BB962C8B-B14F-4D97-AF65-F5344CB8AC3E}">
        <p14:creationId xmlns:p14="http://schemas.microsoft.com/office/powerpoint/2010/main" val="1521738641"/>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Text Placeholder 2"/>
          <p:cNvSpPr>
            <a:spLocks noGrp="1"/>
          </p:cNvSpPr>
          <p:nvPr>
            <p:ph type="body" sz="quarter" idx="10"/>
          </p:nvPr>
        </p:nvSpPr>
        <p:spPr>
          <a:xfrm>
            <a:off x="685800" y="1636135"/>
            <a:ext cx="7840395" cy="4838700"/>
          </a:xfrm>
        </p:spPr>
        <p:txBody>
          <a:bodyPr/>
          <a:lstStyle/>
          <a:p>
            <a:pPr eaLnBrk="1" hangingPunct="1">
              <a:buNone/>
            </a:pPr>
            <a:r>
              <a:rPr lang="en-US" sz="4400" b="1" dirty="0" smtClean="0">
                <a:solidFill>
                  <a:schemeClr val="accent3"/>
                </a:solidFill>
                <a:effectLst>
                  <a:outerShdw blurRad="50800" dist="38100" dir="2700000" algn="tl" rotWithShape="0">
                    <a:prstClr val="black">
                      <a:alpha val="40000"/>
                    </a:prstClr>
                  </a:outerShdw>
                </a:effectLst>
              </a:rPr>
              <a:t>S</a:t>
            </a:r>
            <a:r>
              <a:rPr lang="en-US" sz="1800" b="1" dirty="0" smtClean="0">
                <a:solidFill>
                  <a:srgbClr val="292934"/>
                </a:solidFill>
              </a:rPr>
              <a:t>RP</a:t>
            </a:r>
            <a:r>
              <a:rPr lang="en-US" sz="1800" dirty="0" smtClean="0">
                <a:solidFill>
                  <a:srgbClr val="292934"/>
                </a:solidFill>
              </a:rPr>
              <a:t>: Single Responsibility Principle</a:t>
            </a:r>
          </a:p>
          <a:p>
            <a:pPr lvl="1" eaLnBrk="1" hangingPunct="1">
              <a:buNone/>
            </a:pPr>
            <a:endParaRPr lang="en-US" sz="2000" dirty="0" smtClean="0">
              <a:solidFill>
                <a:srgbClr val="292934"/>
              </a:solidFill>
            </a:endParaRPr>
          </a:p>
          <a:p>
            <a:pPr eaLnBrk="1" hangingPunct="1">
              <a:buNone/>
            </a:pPr>
            <a:r>
              <a:rPr lang="en-US" sz="4400" b="1" dirty="0" smtClean="0">
                <a:solidFill>
                  <a:schemeClr val="accent3"/>
                </a:solidFill>
                <a:effectLst>
                  <a:outerShdw blurRad="50800" dist="38100" dir="2700000" algn="tl" rotWithShape="0">
                    <a:prstClr val="black">
                      <a:alpha val="40000"/>
                    </a:prstClr>
                  </a:outerShdw>
                </a:effectLst>
              </a:rPr>
              <a:t>O</a:t>
            </a:r>
            <a:r>
              <a:rPr lang="en-US" sz="1800" b="1" dirty="0" smtClean="0">
                <a:solidFill>
                  <a:srgbClr val="292934"/>
                </a:solidFill>
              </a:rPr>
              <a:t>CP</a:t>
            </a:r>
            <a:r>
              <a:rPr lang="en-US" sz="1800" dirty="0" smtClean="0">
                <a:solidFill>
                  <a:srgbClr val="292934"/>
                </a:solidFill>
              </a:rPr>
              <a:t>: Open Closed Principle</a:t>
            </a:r>
          </a:p>
          <a:p>
            <a:pPr lvl="1" eaLnBrk="1" hangingPunct="1">
              <a:buNone/>
            </a:pPr>
            <a:endParaRPr lang="en-US" sz="2000" dirty="0" smtClean="0">
              <a:solidFill>
                <a:srgbClr val="292934"/>
              </a:solidFill>
            </a:endParaRPr>
          </a:p>
          <a:p>
            <a:pPr eaLnBrk="1" hangingPunct="1">
              <a:buNone/>
            </a:pPr>
            <a:r>
              <a:rPr lang="en-US" sz="4400" b="1" dirty="0" smtClean="0">
                <a:solidFill>
                  <a:schemeClr val="accent3"/>
                </a:solidFill>
                <a:effectLst>
                  <a:outerShdw blurRad="50800" dist="38100" dir="2700000" algn="tl" rotWithShape="0">
                    <a:prstClr val="black">
                      <a:alpha val="40000"/>
                    </a:prstClr>
                  </a:outerShdw>
                </a:effectLst>
              </a:rPr>
              <a:t>L</a:t>
            </a:r>
            <a:r>
              <a:rPr lang="en-US" sz="1800" b="1" dirty="0" smtClean="0">
                <a:solidFill>
                  <a:srgbClr val="292934"/>
                </a:solidFill>
              </a:rPr>
              <a:t>SP</a:t>
            </a:r>
            <a:r>
              <a:rPr lang="en-US" sz="1800" dirty="0" smtClean="0">
                <a:solidFill>
                  <a:srgbClr val="292934"/>
                </a:solidFill>
              </a:rPr>
              <a:t>: </a:t>
            </a:r>
            <a:r>
              <a:rPr lang="en-US" sz="1800" dirty="0" err="1" smtClean="0">
                <a:solidFill>
                  <a:srgbClr val="292934"/>
                </a:solidFill>
              </a:rPr>
              <a:t>Liskov</a:t>
            </a:r>
            <a:r>
              <a:rPr lang="en-US" sz="1800" dirty="0" smtClean="0">
                <a:solidFill>
                  <a:srgbClr val="292934"/>
                </a:solidFill>
              </a:rPr>
              <a:t> Substitution Principle</a:t>
            </a:r>
          </a:p>
          <a:p>
            <a:pPr lvl="1" eaLnBrk="1" hangingPunct="1">
              <a:buNone/>
            </a:pPr>
            <a:endParaRPr lang="en-US" sz="2000" dirty="0" smtClean="0">
              <a:solidFill>
                <a:srgbClr val="292934"/>
              </a:solidFill>
            </a:endParaRPr>
          </a:p>
          <a:p>
            <a:pPr eaLnBrk="1" hangingPunct="1">
              <a:buNone/>
            </a:pPr>
            <a:r>
              <a:rPr lang="en-US" sz="4400" b="1" dirty="0" smtClean="0">
                <a:solidFill>
                  <a:srgbClr val="726056"/>
                </a:solidFill>
                <a:effectLst>
                  <a:outerShdw blurRad="50800" dist="38100" dir="2700000" algn="tl" rotWithShape="0">
                    <a:prstClr val="black">
                      <a:alpha val="40000"/>
                    </a:prstClr>
                  </a:outerShdw>
                </a:effectLst>
              </a:rPr>
              <a:t>I</a:t>
            </a:r>
            <a:r>
              <a:rPr lang="en-US" sz="1800" b="1" dirty="0" smtClean="0">
                <a:solidFill>
                  <a:srgbClr val="292934"/>
                </a:solidFill>
              </a:rPr>
              <a:t>SP</a:t>
            </a:r>
            <a:r>
              <a:rPr lang="en-US" sz="1800" dirty="0" smtClean="0">
                <a:solidFill>
                  <a:srgbClr val="292934"/>
                </a:solidFill>
              </a:rPr>
              <a:t>: Interface Segregation Principle</a:t>
            </a:r>
          </a:p>
          <a:p>
            <a:pPr lvl="1" eaLnBrk="1" hangingPunct="1">
              <a:buNone/>
            </a:pPr>
            <a:endParaRPr lang="en-US" sz="2000" dirty="0" smtClean="0">
              <a:solidFill>
                <a:srgbClr val="292934"/>
              </a:solidFill>
            </a:endParaRPr>
          </a:p>
          <a:p>
            <a:pPr eaLnBrk="1" hangingPunct="1">
              <a:buNone/>
            </a:pPr>
            <a:r>
              <a:rPr lang="en-US" sz="4400" b="1" dirty="0" smtClean="0">
                <a:solidFill>
                  <a:srgbClr val="726056"/>
                </a:solidFill>
                <a:effectLst>
                  <a:outerShdw blurRad="50800" dist="38100" dir="2700000" algn="tl" rotWithShape="0">
                    <a:prstClr val="black">
                      <a:alpha val="40000"/>
                    </a:prstClr>
                  </a:outerShdw>
                </a:effectLst>
              </a:rPr>
              <a:t>D</a:t>
            </a:r>
            <a:r>
              <a:rPr lang="en-US" sz="1800" b="1" dirty="0" smtClean="0">
                <a:solidFill>
                  <a:srgbClr val="292934"/>
                </a:solidFill>
              </a:rPr>
              <a:t>IP</a:t>
            </a:r>
            <a:r>
              <a:rPr lang="en-US" sz="1800" dirty="0" smtClean="0">
                <a:solidFill>
                  <a:srgbClr val="292934"/>
                </a:solidFill>
              </a:rPr>
              <a:t>: Dependency Inversion Principle</a:t>
            </a:r>
          </a:p>
          <a:p>
            <a:pPr eaLnBrk="1" hangingPunct="1"/>
            <a:endParaRPr lang="en-US" dirty="0" smtClean="0">
              <a:solidFill>
                <a:srgbClr val="292934"/>
              </a:solidFill>
            </a:endParaRPr>
          </a:p>
        </p:txBody>
      </p:sp>
      <p:sp>
        <p:nvSpPr>
          <p:cNvPr id="6" name="Title 1"/>
          <p:cNvSpPr txBox="1">
            <a:spLocks/>
          </p:cNvSpPr>
          <p:nvPr/>
        </p:nvSpPr>
        <p:spPr bwMode="auto">
          <a:xfrm>
            <a:off x="0" y="407987"/>
            <a:ext cx="9144000" cy="1145321"/>
          </a:xfrm>
          <a:prstGeom prst="rect">
            <a:avLst/>
          </a:prstGeom>
          <a:noFill/>
          <a:ln>
            <a:miter lim="800000"/>
            <a:headEnd/>
            <a:tailEnd/>
          </a:ln>
        </p:spPr>
        <p:txBody>
          <a:bodyPr vert="horz" wrap="square" lIns="91440" tIns="45720" rIns="91440" bIns="45720" numCol="1" rtlCol="0" anchor="t" anchorCtr="0" compatLnSpc="1">
            <a:prstTxWarp prst="textNoShape">
              <a:avLst/>
            </a:prstTxWarp>
            <a:noAutofit/>
          </a:bodyPr>
          <a:lstStyle>
            <a:lvl1pPr algn="l" defTabSz="914400" rtl="0" eaLnBrk="1" latinLnBrk="0" hangingPunct="1">
              <a:spcBef>
                <a:spcPct val="0"/>
              </a:spcBef>
              <a:buNone/>
              <a:defRPr sz="5400" kern="1200" cap="all" spc="-100" baseline="0">
                <a:solidFill>
                  <a:schemeClr val="tx2"/>
                </a:solidFill>
                <a:latin typeface="+mj-lt"/>
                <a:ea typeface="+mj-ea"/>
                <a:cs typeface="+mj-cs"/>
              </a:defRPr>
            </a:lvl1pPr>
          </a:lstStyle>
          <a:p>
            <a:r>
              <a:rPr lang="en-US" dirty="0" smtClean="0"/>
              <a:t>SOLID Principles</a:t>
            </a:r>
          </a:p>
        </p:txBody>
      </p:sp>
      <p:sp>
        <p:nvSpPr>
          <p:cNvPr id="3" name="Rectangle 2"/>
          <p:cNvSpPr/>
          <p:nvPr/>
        </p:nvSpPr>
        <p:spPr>
          <a:xfrm>
            <a:off x="498231" y="3272692"/>
            <a:ext cx="8215923" cy="27353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a:blip r:embed="rId3"/>
          <a:stretch>
            <a:fillRect/>
          </a:stretch>
        </p:blipFill>
        <p:spPr>
          <a:xfrm>
            <a:off x="5425976" y="1636136"/>
            <a:ext cx="3228321" cy="4838700"/>
          </a:xfrm>
          <a:prstGeom prst="rect">
            <a:avLst/>
          </a:prstGeom>
        </p:spPr>
      </p:pic>
      <p:sp>
        <p:nvSpPr>
          <p:cNvPr id="5" name="TextBox 4"/>
          <p:cNvSpPr txBox="1"/>
          <p:nvPr/>
        </p:nvSpPr>
        <p:spPr>
          <a:xfrm>
            <a:off x="4829999" y="6547233"/>
            <a:ext cx="4314001" cy="215444"/>
          </a:xfrm>
          <a:prstGeom prst="rect">
            <a:avLst/>
          </a:prstGeom>
          <a:noFill/>
        </p:spPr>
        <p:txBody>
          <a:bodyPr wrap="none" rtlCol="0">
            <a:spAutoFit/>
          </a:bodyPr>
          <a:lstStyle/>
          <a:p>
            <a:r>
              <a:rPr lang="en-US" sz="800" dirty="0" smtClean="0"/>
              <a:t>Photo Source </a:t>
            </a:r>
            <a:r>
              <a:rPr lang="pl-PL" sz="800" dirty="0">
                <a:hlinkClick r:id="rId4"/>
              </a:rPr>
              <a:t>http://www.flickr.com/photos/sakechaud/3346100947/sizes/z/in/photostream</a:t>
            </a:r>
            <a:r>
              <a:rPr lang="pl-PL" sz="800" dirty="0" smtClean="0">
                <a:hlinkClick r:id="rId4"/>
              </a:rPr>
              <a:t>/</a:t>
            </a:r>
            <a:r>
              <a:rPr lang="pl-PL" sz="800" dirty="0" smtClean="0"/>
              <a:t> </a:t>
            </a:r>
            <a:endParaRPr lang="en-US" sz="800" dirty="0"/>
          </a:p>
        </p:txBody>
      </p:sp>
    </p:spTree>
    <p:extLst>
      <p:ext uri="{BB962C8B-B14F-4D97-AF65-F5344CB8AC3E}">
        <p14:creationId xmlns:p14="http://schemas.microsoft.com/office/powerpoint/2010/main" val="1728103808"/>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2"/>
          <p:cNvSpPr txBox="1">
            <a:spLocks/>
          </p:cNvSpPr>
          <p:nvPr/>
        </p:nvSpPr>
        <p:spPr>
          <a:xfrm>
            <a:off x="228600" y="1143000"/>
            <a:ext cx="8686800" cy="457200"/>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mtClean="0"/>
              <a:t>Example App: Read A Flat File And Send An Email</a:t>
            </a:r>
          </a:p>
          <a:p>
            <a:endParaRPr lang="en-US" smtClean="0"/>
          </a:p>
          <a:p>
            <a:endParaRPr lang="en-US" smtClean="0"/>
          </a:p>
          <a:p>
            <a:endParaRPr lang="en-US" smtClean="0"/>
          </a:p>
          <a:p>
            <a:endParaRPr lang="en-US" dirty="0" smtClean="0"/>
          </a:p>
        </p:txBody>
      </p:sp>
      <p:grpSp>
        <p:nvGrpSpPr>
          <p:cNvPr id="5" name="Group 10"/>
          <p:cNvGrpSpPr/>
          <p:nvPr/>
        </p:nvGrpSpPr>
        <p:grpSpPr>
          <a:xfrm>
            <a:off x="3733800" y="2590800"/>
            <a:ext cx="1676400" cy="2590800"/>
            <a:chOff x="3733800" y="2590800"/>
            <a:chExt cx="1676400" cy="2590800"/>
          </a:xfrm>
        </p:grpSpPr>
        <p:grpSp>
          <p:nvGrpSpPr>
            <p:cNvPr id="6" name="Group 7"/>
            <p:cNvGrpSpPr/>
            <p:nvPr/>
          </p:nvGrpSpPr>
          <p:grpSpPr>
            <a:xfrm>
              <a:off x="3733800" y="2590800"/>
              <a:ext cx="1676400" cy="2590800"/>
              <a:chOff x="1219200" y="2667000"/>
              <a:chExt cx="1676400" cy="2590800"/>
            </a:xfrm>
          </p:grpSpPr>
          <p:sp>
            <p:nvSpPr>
              <p:cNvPr id="8" name="Rectangle 7"/>
              <p:cNvSpPr/>
              <p:nvPr/>
            </p:nvSpPr>
            <p:spPr>
              <a:xfrm>
                <a:off x="1219200" y="2667000"/>
                <a:ext cx="1676400" cy="9906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Email Sending App</a:t>
                </a:r>
                <a:endParaRPr lang="en-US" dirty="0"/>
              </a:p>
            </p:txBody>
          </p:sp>
          <p:sp>
            <p:nvSpPr>
              <p:cNvPr id="9" name="Snip Single Corner Rectangle 8"/>
              <p:cNvSpPr/>
              <p:nvPr/>
            </p:nvSpPr>
            <p:spPr>
              <a:xfrm>
                <a:off x="1219200" y="4267200"/>
                <a:ext cx="1676400" cy="990600"/>
              </a:xfrm>
              <a:prstGeom prst="snip1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File</a:t>
                </a:r>
                <a:endParaRPr lang="en-US" dirty="0"/>
              </a:p>
            </p:txBody>
          </p:sp>
        </p:grpSp>
        <p:cxnSp>
          <p:nvCxnSpPr>
            <p:cNvPr id="7" name="Elbow Connector 6"/>
            <p:cNvCxnSpPr>
              <a:stCxn id="9" idx="3"/>
              <a:endCxn id="8" idx="2"/>
            </p:cNvCxnSpPr>
            <p:nvPr/>
          </p:nvCxnSpPr>
          <p:spPr>
            <a:xfrm rot="5400000" flipH="1" flipV="1">
              <a:off x="4267200" y="3886200"/>
              <a:ext cx="609600" cy="1588"/>
            </a:xfrm>
            <a:prstGeom prst="bentConnector3">
              <a:avLst>
                <a:gd name="adj1" fmla="val 50000"/>
              </a:avLst>
            </a:prstGeom>
            <a:ln>
              <a:tailEnd type="arrow"/>
            </a:ln>
            <a:effectLst/>
          </p:spPr>
          <p:style>
            <a:lnRef idx="1">
              <a:schemeClr val="accent1"/>
            </a:lnRef>
            <a:fillRef idx="3">
              <a:schemeClr val="accent1"/>
            </a:fillRef>
            <a:effectRef idx="2">
              <a:schemeClr val="accent1"/>
            </a:effectRef>
            <a:fontRef idx="minor">
              <a:schemeClr val="lt1"/>
            </a:fontRef>
          </p:style>
        </p:cxnSp>
      </p:grpSp>
      <p:sp>
        <p:nvSpPr>
          <p:cNvPr id="11" name="Title 1"/>
          <p:cNvSpPr txBox="1">
            <a:spLocks/>
          </p:cNvSpPr>
          <p:nvPr/>
        </p:nvSpPr>
        <p:spPr bwMode="auto">
          <a:xfrm>
            <a:off x="0" y="407987"/>
            <a:ext cx="9144000" cy="1145321"/>
          </a:xfrm>
          <a:prstGeom prst="rect">
            <a:avLst/>
          </a:prstGeom>
          <a:noFill/>
          <a:ln>
            <a:miter lim="800000"/>
            <a:headEnd/>
            <a:tailEnd/>
          </a:ln>
        </p:spPr>
        <p:txBody>
          <a:bodyPr vert="horz" wrap="square" lIns="91440" tIns="45720" rIns="91440" bIns="45720" numCol="1" rtlCol="0" anchor="t" anchorCtr="0" compatLnSpc="1">
            <a:prstTxWarp prst="textNoShape">
              <a:avLst/>
            </a:prstTxWarp>
            <a:noAutofit/>
          </a:bodyPr>
          <a:lstStyle>
            <a:lvl1pPr algn="l" defTabSz="914400" rtl="0" eaLnBrk="1" latinLnBrk="0" hangingPunct="1">
              <a:spcBef>
                <a:spcPct val="0"/>
              </a:spcBef>
              <a:buNone/>
              <a:defRPr sz="5400" kern="1200" cap="all" spc="-100" baseline="0">
                <a:solidFill>
                  <a:schemeClr val="tx2"/>
                </a:solidFill>
                <a:latin typeface="+mj-lt"/>
                <a:ea typeface="+mj-ea"/>
                <a:cs typeface="+mj-cs"/>
              </a:defRPr>
            </a:lvl1pPr>
          </a:lstStyle>
          <a:p>
            <a:r>
              <a:rPr lang="en-US" dirty="0" smtClean="0"/>
              <a:t>Starting Simple</a:t>
            </a:r>
            <a:endParaRPr lang="en-US" dirty="0" smtClean="0"/>
          </a:p>
        </p:txBody>
      </p:sp>
    </p:spTree>
    <p:extLst>
      <p:ext uri="{BB962C8B-B14F-4D97-AF65-F5344CB8AC3E}">
        <p14:creationId xmlns:p14="http://schemas.microsoft.com/office/powerpoint/2010/main" val="2826215424"/>
      </p:ext>
    </p:extLst>
  </p:cSld>
  <p:clrMapOvr>
    <a:masterClrMapping/>
  </p:clrMapOvr>
  <p:timing>
    <p:tnLst>
      <p:par>
        <p:cTn xmlns:p14="http://schemas.microsoft.com/office/powerpoint/2010/mai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larity">
  <a:themeElements>
    <a:clrScheme name="Clarity">
      <a:dk1>
        <a:srgbClr val="292934"/>
      </a:dk1>
      <a:lt1>
        <a:srgbClr val="FFFFFF"/>
      </a:lt1>
      <a:dk2>
        <a:srgbClr val="D2533C"/>
      </a:dk2>
      <a:lt2>
        <a:srgbClr val="F3F2DC"/>
      </a:lt2>
      <a:accent1>
        <a:srgbClr val="93A299"/>
      </a:accent1>
      <a:accent2>
        <a:srgbClr val="AD8F67"/>
      </a:accent2>
      <a:accent3>
        <a:srgbClr val="726056"/>
      </a:accent3>
      <a:accent4>
        <a:srgbClr val="4C5A6A"/>
      </a:accent4>
      <a:accent5>
        <a:srgbClr val="808DA0"/>
      </a:accent5>
      <a:accent6>
        <a:srgbClr val="79463D"/>
      </a:accent6>
      <a:hlink>
        <a:srgbClr val="0000FF"/>
      </a:hlink>
      <a:folHlink>
        <a:srgbClr val="800080"/>
      </a:folHlink>
    </a:clrScheme>
    <a:fontScheme name="Office Classic 2">
      <a:maj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Clarity.thmx</Template>
  <TotalTime>1907</TotalTime>
  <Words>1917</Words>
  <Application>Microsoft Macintosh PowerPoint</Application>
  <PresentationFormat>On-screen Show (4:3)</PresentationFormat>
  <Paragraphs>372</Paragraphs>
  <Slides>36</Slides>
  <Notes>35</Notes>
  <HiddenSlides>0</HiddenSlides>
  <MMClips>0</MMClips>
  <ScaleCrop>false</ScaleCrop>
  <HeadingPairs>
    <vt:vector size="4" baseType="variant">
      <vt:variant>
        <vt:lpstr>Theme</vt:lpstr>
      </vt:variant>
      <vt:variant>
        <vt:i4>1</vt:i4>
      </vt:variant>
      <vt:variant>
        <vt:lpstr>Slide Titles</vt:lpstr>
      </vt:variant>
      <vt:variant>
        <vt:i4>36</vt:i4>
      </vt:variant>
    </vt:vector>
  </HeadingPairs>
  <TitlesOfParts>
    <vt:vector size="37" baseType="lpstr">
      <vt:lpstr>Clarity</vt:lpstr>
      <vt:lpstr>PowerPoint Presentation</vt:lpstr>
      <vt:lpstr>PowerPoint Presentation</vt:lpstr>
      <vt:lpstr>Coupling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Additional Resources</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Derick Bailey</dc:creator>
  <cp:lastModifiedBy>Derick Bailey</cp:lastModifiedBy>
  <cp:revision>85</cp:revision>
  <dcterms:created xsi:type="dcterms:W3CDTF">2011-02-27T13:45:15Z</dcterms:created>
  <dcterms:modified xsi:type="dcterms:W3CDTF">2011-03-05T17:23:22Z</dcterms:modified>
</cp:coreProperties>
</file>